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34" r:id="rId2"/>
    <p:sldId id="335" r:id="rId3"/>
    <p:sldId id="348" r:id="rId4"/>
    <p:sldId id="346" r:id="rId5"/>
    <p:sldId id="342" r:id="rId6"/>
    <p:sldId id="343" r:id="rId7"/>
    <p:sldId id="345" r:id="rId8"/>
    <p:sldId id="349" r:id="rId9"/>
    <p:sldId id="350" r:id="rId10"/>
    <p:sldId id="353" r:id="rId11"/>
    <p:sldId id="355" r:id="rId12"/>
    <p:sldId id="354" r:id="rId13"/>
    <p:sldId id="319" r:id="rId14"/>
    <p:sldId id="309" r:id="rId15"/>
    <p:sldId id="299" r:id="rId16"/>
    <p:sldId id="323" r:id="rId17"/>
    <p:sldId id="326" r:id="rId18"/>
    <p:sldId id="295" r:id="rId19"/>
    <p:sldId id="356" r:id="rId20"/>
    <p:sldId id="34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6" autoAdjust="0"/>
    <p:restoredTop sz="94660"/>
  </p:normalViewPr>
  <p:slideViewPr>
    <p:cSldViewPr snapToGrid="0" snapToObjects="1">
      <p:cViewPr varScale="1">
        <p:scale>
          <a:sx n="81" d="100"/>
          <a:sy n="81" d="100"/>
        </p:scale>
        <p:origin x="715"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4B11E-D0B5-4DAA-BFF8-B05D4A1B7BA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ECACB5A8-6993-4B20-A97D-C3AFC359CD99}">
      <dgm:prSet phldrT="[Text]" custT="1"/>
      <dgm:spPr>
        <a:solidFill>
          <a:schemeClr val="bg1"/>
        </a:solidFill>
        <a:ln>
          <a:solidFill>
            <a:schemeClr val="tx1"/>
          </a:solidFill>
        </a:ln>
      </dgm:spPr>
      <dgm:t>
        <a:bodyPr/>
        <a:lstStyle/>
        <a:p>
          <a:r>
            <a:rPr lang="en-US" sz="1400" b="1" dirty="0">
              <a:solidFill>
                <a:schemeClr val="tx1"/>
              </a:solidFill>
            </a:rPr>
            <a:t>Primary screening test</a:t>
          </a:r>
        </a:p>
      </dgm:t>
    </dgm:pt>
    <dgm:pt modelId="{63780D8E-1DB1-415A-8598-4D94C3B6AAC4}" type="parTrans" cxnId="{FC331607-3711-4C3A-AF05-1E69D18DB793}">
      <dgm:prSet/>
      <dgm:spPr/>
      <dgm:t>
        <a:bodyPr/>
        <a:lstStyle/>
        <a:p>
          <a:endParaRPr lang="en-US"/>
        </a:p>
      </dgm:t>
    </dgm:pt>
    <dgm:pt modelId="{AF524233-6518-417E-9481-5EA78F637D9C}" type="sibTrans" cxnId="{FC331607-3711-4C3A-AF05-1E69D18DB793}">
      <dgm:prSet/>
      <dgm:spPr/>
      <dgm:t>
        <a:bodyPr/>
        <a:lstStyle/>
        <a:p>
          <a:endParaRPr lang="en-US"/>
        </a:p>
      </dgm:t>
    </dgm:pt>
    <dgm:pt modelId="{EE59F0A1-2033-4F27-A39B-F4E103A337B9}">
      <dgm:prSet phldrT="[Text]" custT="1"/>
      <dgm:spPr>
        <a:solidFill>
          <a:schemeClr val="bg1"/>
        </a:solidFill>
        <a:ln>
          <a:solidFill>
            <a:schemeClr val="tx1"/>
          </a:solidFill>
        </a:ln>
      </dgm:spPr>
      <dgm:t>
        <a:bodyPr/>
        <a:lstStyle/>
        <a:p>
          <a:r>
            <a:rPr lang="en-US" sz="2000" b="1" dirty="0">
              <a:solidFill>
                <a:schemeClr val="tx1"/>
              </a:solidFill>
            </a:rPr>
            <a:t>HPV</a:t>
          </a:r>
        </a:p>
      </dgm:t>
    </dgm:pt>
    <dgm:pt modelId="{D2C930AE-E17F-4FD5-AA38-542833A8CE2B}" type="parTrans" cxnId="{BEFF564A-F495-4BAA-BD38-328F4B4813E4}">
      <dgm:prSet/>
      <dgm:spPr>
        <a:solidFill>
          <a:srgbClr val="FF0000"/>
        </a:solidFill>
      </dgm:spPr>
      <dgm:t>
        <a:bodyPr/>
        <a:lstStyle/>
        <a:p>
          <a:endParaRPr lang="en-US"/>
        </a:p>
      </dgm:t>
    </dgm:pt>
    <dgm:pt modelId="{6FF1BA33-0FA7-4667-BD12-FD55FEB30A41}" type="sibTrans" cxnId="{BEFF564A-F495-4BAA-BD38-328F4B4813E4}">
      <dgm:prSet/>
      <dgm:spPr/>
      <dgm:t>
        <a:bodyPr/>
        <a:lstStyle/>
        <a:p>
          <a:endParaRPr lang="en-US"/>
        </a:p>
      </dgm:t>
    </dgm:pt>
    <dgm:pt modelId="{114FDA81-9BC8-41AA-9377-80A4AA9B1E8A}">
      <dgm:prSet phldrT="[Text]"/>
      <dgm:spPr>
        <a:solidFill>
          <a:schemeClr val="bg1"/>
        </a:solidFill>
        <a:ln>
          <a:solidFill>
            <a:schemeClr val="tx1"/>
          </a:solidFill>
        </a:ln>
      </dgm:spPr>
      <dgm:t>
        <a:bodyPr/>
        <a:lstStyle/>
        <a:p>
          <a:r>
            <a:rPr lang="en-US" b="1" dirty="0">
              <a:solidFill>
                <a:schemeClr val="tx1"/>
              </a:solidFill>
            </a:rPr>
            <a:t>Liquid based cytology</a:t>
          </a:r>
        </a:p>
      </dgm:t>
    </dgm:pt>
    <dgm:pt modelId="{EC9E2057-3372-40AE-B259-92547AD158B5}" type="parTrans" cxnId="{D0460BB2-DBA5-432D-BFE9-1589FF8BB43C}">
      <dgm:prSet/>
      <dgm:spPr>
        <a:solidFill>
          <a:srgbClr val="FF0000"/>
        </a:solidFill>
      </dgm:spPr>
      <dgm:t>
        <a:bodyPr/>
        <a:lstStyle/>
        <a:p>
          <a:endParaRPr lang="en-US"/>
        </a:p>
      </dgm:t>
    </dgm:pt>
    <dgm:pt modelId="{04571550-9290-4EC4-B7EC-0F83544B2000}" type="sibTrans" cxnId="{D0460BB2-DBA5-432D-BFE9-1589FF8BB43C}">
      <dgm:prSet/>
      <dgm:spPr/>
      <dgm:t>
        <a:bodyPr/>
        <a:lstStyle/>
        <a:p>
          <a:endParaRPr lang="en-US"/>
        </a:p>
      </dgm:t>
    </dgm:pt>
    <dgm:pt modelId="{E640555B-41B0-4920-BF6E-2027B55B1EB9}">
      <dgm:prSet phldrT="[Text]"/>
      <dgm:spPr>
        <a:solidFill>
          <a:schemeClr val="bg1"/>
        </a:solidFill>
        <a:ln>
          <a:solidFill>
            <a:schemeClr val="tx1"/>
          </a:solidFill>
        </a:ln>
      </dgm:spPr>
      <dgm:t>
        <a:bodyPr/>
        <a:lstStyle/>
        <a:p>
          <a:r>
            <a:rPr lang="en-US" b="1" dirty="0">
              <a:solidFill>
                <a:schemeClr val="tx1"/>
              </a:solidFill>
            </a:rPr>
            <a:t>HPV + cytology</a:t>
          </a:r>
        </a:p>
      </dgm:t>
    </dgm:pt>
    <dgm:pt modelId="{CBCC595B-E630-416F-BF81-B15F21C47398}" type="parTrans" cxnId="{BFD80F54-2543-4D13-BFDA-A58FC32EB772}">
      <dgm:prSet/>
      <dgm:spPr>
        <a:solidFill>
          <a:srgbClr val="FF0000"/>
        </a:solidFill>
      </dgm:spPr>
      <dgm:t>
        <a:bodyPr/>
        <a:lstStyle/>
        <a:p>
          <a:endParaRPr lang="en-US"/>
        </a:p>
      </dgm:t>
    </dgm:pt>
    <dgm:pt modelId="{407DE727-C44F-4618-BEEA-C5B5C240D958}" type="sibTrans" cxnId="{BFD80F54-2543-4D13-BFDA-A58FC32EB772}">
      <dgm:prSet/>
      <dgm:spPr/>
      <dgm:t>
        <a:bodyPr/>
        <a:lstStyle/>
        <a:p>
          <a:endParaRPr lang="en-US"/>
        </a:p>
      </dgm:t>
    </dgm:pt>
    <dgm:pt modelId="{427EC5F5-41C6-4825-851A-7FB2F3EF18CE}">
      <dgm:prSet phldrT="[Text]"/>
      <dgm:spPr>
        <a:solidFill>
          <a:schemeClr val="bg1"/>
        </a:solidFill>
        <a:ln>
          <a:solidFill>
            <a:schemeClr val="tx1"/>
          </a:solidFill>
        </a:ln>
      </dgm:spPr>
      <dgm:t>
        <a:bodyPr/>
        <a:lstStyle/>
        <a:p>
          <a:r>
            <a:rPr lang="en-US" b="1" dirty="0">
              <a:solidFill>
                <a:schemeClr val="tx1"/>
              </a:solidFill>
            </a:rPr>
            <a:t>Cytology + LBC</a:t>
          </a:r>
        </a:p>
      </dgm:t>
    </dgm:pt>
    <dgm:pt modelId="{C6056955-A6DA-4FCE-9C55-6CA61D78663C}" type="parTrans" cxnId="{98FF42F1-7A5A-4C4D-ABBC-CE8F163C1A84}">
      <dgm:prSet/>
      <dgm:spPr>
        <a:solidFill>
          <a:srgbClr val="FF0000"/>
        </a:solidFill>
      </dgm:spPr>
      <dgm:t>
        <a:bodyPr/>
        <a:lstStyle/>
        <a:p>
          <a:endParaRPr lang="en-US"/>
        </a:p>
      </dgm:t>
    </dgm:pt>
    <dgm:pt modelId="{3F866E93-8A7F-4118-9948-9F8C2D087EF7}" type="sibTrans" cxnId="{98FF42F1-7A5A-4C4D-ABBC-CE8F163C1A84}">
      <dgm:prSet/>
      <dgm:spPr/>
      <dgm:t>
        <a:bodyPr/>
        <a:lstStyle/>
        <a:p>
          <a:endParaRPr lang="en-US"/>
        </a:p>
      </dgm:t>
    </dgm:pt>
    <dgm:pt modelId="{A468CF79-45AC-49FB-8731-AA2E5EB1D973}">
      <dgm:prSet phldrT="[Text]"/>
      <dgm:spPr>
        <a:solidFill>
          <a:schemeClr val="bg1"/>
        </a:solidFill>
        <a:ln>
          <a:solidFill>
            <a:schemeClr val="tx1"/>
          </a:solidFill>
        </a:ln>
      </dgm:spPr>
      <dgm:t>
        <a:bodyPr/>
        <a:lstStyle/>
        <a:p>
          <a:r>
            <a:rPr lang="en-US" b="1" dirty="0">
              <a:solidFill>
                <a:schemeClr val="tx1"/>
              </a:solidFill>
            </a:rPr>
            <a:t>LBC + HPV</a:t>
          </a:r>
        </a:p>
      </dgm:t>
    </dgm:pt>
    <dgm:pt modelId="{7BE34E80-789B-46D9-988B-1DFCB5305E97}" type="parTrans" cxnId="{5BF501E6-B775-465B-8813-D561AF0AFBA1}">
      <dgm:prSet/>
      <dgm:spPr>
        <a:solidFill>
          <a:srgbClr val="FF0000"/>
        </a:solidFill>
      </dgm:spPr>
      <dgm:t>
        <a:bodyPr/>
        <a:lstStyle/>
        <a:p>
          <a:endParaRPr lang="en-US"/>
        </a:p>
      </dgm:t>
    </dgm:pt>
    <dgm:pt modelId="{2BF24FC6-1CAA-45EE-A5E2-C6FBE418E767}" type="sibTrans" cxnId="{5BF501E6-B775-465B-8813-D561AF0AFBA1}">
      <dgm:prSet/>
      <dgm:spPr/>
      <dgm:t>
        <a:bodyPr/>
        <a:lstStyle/>
        <a:p>
          <a:endParaRPr lang="en-US"/>
        </a:p>
      </dgm:t>
    </dgm:pt>
    <dgm:pt modelId="{47DBECEB-C1A8-4CEE-98C4-CE5F0985C6D3}">
      <dgm:prSet phldrT="[Text]"/>
      <dgm:spPr>
        <a:solidFill>
          <a:schemeClr val="bg1"/>
        </a:solidFill>
        <a:ln>
          <a:solidFill>
            <a:schemeClr val="tx1"/>
          </a:solidFill>
        </a:ln>
      </dgm:spPr>
      <dgm:t>
        <a:bodyPr/>
        <a:lstStyle/>
        <a:p>
          <a:r>
            <a:rPr lang="en-US" b="1" dirty="0">
              <a:solidFill>
                <a:schemeClr val="tx1"/>
              </a:solidFill>
            </a:rPr>
            <a:t>Cytology</a:t>
          </a:r>
        </a:p>
      </dgm:t>
    </dgm:pt>
    <dgm:pt modelId="{BBCB093A-F610-4FEA-AC97-72B827465BB3}" type="parTrans" cxnId="{CE827D95-F691-4E71-9631-39EDD2CEA11D}">
      <dgm:prSet/>
      <dgm:spPr>
        <a:solidFill>
          <a:srgbClr val="FF0000"/>
        </a:solidFill>
      </dgm:spPr>
      <dgm:t>
        <a:bodyPr/>
        <a:lstStyle/>
        <a:p>
          <a:endParaRPr lang="en-US"/>
        </a:p>
      </dgm:t>
    </dgm:pt>
    <dgm:pt modelId="{204A29BD-6DF1-459C-8525-7719A59062FC}" type="sibTrans" cxnId="{CE827D95-F691-4E71-9631-39EDD2CEA11D}">
      <dgm:prSet/>
      <dgm:spPr/>
      <dgm:t>
        <a:bodyPr/>
        <a:lstStyle/>
        <a:p>
          <a:endParaRPr lang="en-US"/>
        </a:p>
      </dgm:t>
    </dgm:pt>
    <dgm:pt modelId="{D3526B4D-631D-4FE7-99DB-F1AEF9F99E2B}">
      <dgm:prSet phldrT="[Text]" custT="1"/>
      <dgm:spPr>
        <a:solidFill>
          <a:schemeClr val="bg1"/>
        </a:solidFill>
        <a:ln>
          <a:solidFill>
            <a:schemeClr val="tx1"/>
          </a:solidFill>
        </a:ln>
      </dgm:spPr>
      <dgm:t>
        <a:bodyPr/>
        <a:lstStyle/>
        <a:p>
          <a:r>
            <a:rPr lang="en-US" sz="1400" b="1" dirty="0">
              <a:solidFill>
                <a:schemeClr val="tx1"/>
              </a:solidFill>
            </a:rPr>
            <a:t>Cytology + LBC + HPV</a:t>
          </a:r>
        </a:p>
      </dgm:t>
    </dgm:pt>
    <dgm:pt modelId="{BC065704-A12B-4938-8A07-EEDB0B936E92}" type="parTrans" cxnId="{04E13FD4-6213-42F1-B6E7-6DBA15D377E0}">
      <dgm:prSet/>
      <dgm:spPr>
        <a:solidFill>
          <a:srgbClr val="FF0000"/>
        </a:solidFill>
      </dgm:spPr>
      <dgm:t>
        <a:bodyPr/>
        <a:lstStyle/>
        <a:p>
          <a:endParaRPr lang="en-US"/>
        </a:p>
      </dgm:t>
    </dgm:pt>
    <dgm:pt modelId="{18FD59CA-E4F5-4957-AC57-6B5D7F5156E4}" type="sibTrans" cxnId="{04E13FD4-6213-42F1-B6E7-6DBA15D377E0}">
      <dgm:prSet/>
      <dgm:spPr/>
      <dgm:t>
        <a:bodyPr/>
        <a:lstStyle/>
        <a:p>
          <a:endParaRPr lang="en-US"/>
        </a:p>
      </dgm:t>
    </dgm:pt>
    <dgm:pt modelId="{9311527D-2061-47BF-B621-CBA3ED505472}" type="pres">
      <dgm:prSet presAssocID="{A4F4B11E-D0B5-4DAA-BFF8-B05D4A1B7BA7}" presName="Name0" presStyleCnt="0">
        <dgm:presLayoutVars>
          <dgm:chMax val="1"/>
          <dgm:dir/>
          <dgm:animLvl val="ctr"/>
          <dgm:resizeHandles val="exact"/>
        </dgm:presLayoutVars>
      </dgm:prSet>
      <dgm:spPr/>
    </dgm:pt>
    <dgm:pt modelId="{A5189243-C3C8-4942-82FC-991651ECC789}" type="pres">
      <dgm:prSet presAssocID="{ECACB5A8-6993-4B20-A97D-C3AFC359CD99}" presName="centerShape" presStyleLbl="node0" presStyleIdx="0" presStyleCnt="1" custScaleX="118287"/>
      <dgm:spPr/>
    </dgm:pt>
    <dgm:pt modelId="{E20EF1A4-EA16-47FE-BEED-C37F3F282C8B}" type="pres">
      <dgm:prSet presAssocID="{D2C930AE-E17F-4FD5-AA38-542833A8CE2B}" presName="parTrans" presStyleLbl="sibTrans2D1" presStyleIdx="0" presStyleCnt="7"/>
      <dgm:spPr/>
    </dgm:pt>
    <dgm:pt modelId="{5C884920-CC50-4B3B-83A6-EF36C272D2E1}" type="pres">
      <dgm:prSet presAssocID="{D2C930AE-E17F-4FD5-AA38-542833A8CE2B}" presName="connectorText" presStyleLbl="sibTrans2D1" presStyleIdx="0" presStyleCnt="7"/>
      <dgm:spPr/>
    </dgm:pt>
    <dgm:pt modelId="{D93F6075-84F6-4512-945F-A10E3022AA41}" type="pres">
      <dgm:prSet presAssocID="{EE59F0A1-2033-4F27-A39B-F4E103A337B9}" presName="node" presStyleLbl="node1" presStyleIdx="0" presStyleCnt="7">
        <dgm:presLayoutVars>
          <dgm:bulletEnabled val="1"/>
        </dgm:presLayoutVars>
      </dgm:prSet>
      <dgm:spPr/>
    </dgm:pt>
    <dgm:pt modelId="{B00BCEEC-739A-4CDC-9CBF-A4F9D2E25A89}" type="pres">
      <dgm:prSet presAssocID="{EC9E2057-3372-40AE-B259-92547AD158B5}" presName="parTrans" presStyleLbl="sibTrans2D1" presStyleIdx="1" presStyleCnt="7"/>
      <dgm:spPr/>
    </dgm:pt>
    <dgm:pt modelId="{C23D92A7-731D-4652-BB40-7BA5188F3D99}" type="pres">
      <dgm:prSet presAssocID="{EC9E2057-3372-40AE-B259-92547AD158B5}" presName="connectorText" presStyleLbl="sibTrans2D1" presStyleIdx="1" presStyleCnt="7"/>
      <dgm:spPr/>
    </dgm:pt>
    <dgm:pt modelId="{C43FD50B-687C-493D-B778-F1314499A884}" type="pres">
      <dgm:prSet presAssocID="{114FDA81-9BC8-41AA-9377-80A4AA9B1E8A}" presName="node" presStyleLbl="node1" presStyleIdx="1" presStyleCnt="7">
        <dgm:presLayoutVars>
          <dgm:bulletEnabled val="1"/>
        </dgm:presLayoutVars>
      </dgm:prSet>
      <dgm:spPr/>
    </dgm:pt>
    <dgm:pt modelId="{4828AC31-CF61-419D-8BFB-DCCD0FAC51CC}" type="pres">
      <dgm:prSet presAssocID="{CBCC595B-E630-416F-BF81-B15F21C47398}" presName="parTrans" presStyleLbl="sibTrans2D1" presStyleIdx="2" presStyleCnt="7"/>
      <dgm:spPr/>
    </dgm:pt>
    <dgm:pt modelId="{F617CFF1-B24F-42D6-9303-1A536CC42941}" type="pres">
      <dgm:prSet presAssocID="{CBCC595B-E630-416F-BF81-B15F21C47398}" presName="connectorText" presStyleLbl="sibTrans2D1" presStyleIdx="2" presStyleCnt="7"/>
      <dgm:spPr/>
    </dgm:pt>
    <dgm:pt modelId="{13B4953B-E471-48F0-B605-6FDA947BD2C5}" type="pres">
      <dgm:prSet presAssocID="{E640555B-41B0-4920-BF6E-2027B55B1EB9}" presName="node" presStyleLbl="node1" presStyleIdx="2" presStyleCnt="7">
        <dgm:presLayoutVars>
          <dgm:bulletEnabled val="1"/>
        </dgm:presLayoutVars>
      </dgm:prSet>
      <dgm:spPr/>
    </dgm:pt>
    <dgm:pt modelId="{9CBF1849-5C5F-4CE5-A67E-0CEBEAF05742}" type="pres">
      <dgm:prSet presAssocID="{C6056955-A6DA-4FCE-9C55-6CA61D78663C}" presName="parTrans" presStyleLbl="sibTrans2D1" presStyleIdx="3" presStyleCnt="7" custScaleX="158304" custLinFactNeighborX="57318" custLinFactNeighborY="-17908"/>
      <dgm:spPr/>
    </dgm:pt>
    <dgm:pt modelId="{D4180B0E-B284-493F-B148-6349E423CB6F}" type="pres">
      <dgm:prSet presAssocID="{C6056955-A6DA-4FCE-9C55-6CA61D78663C}" presName="connectorText" presStyleLbl="sibTrans2D1" presStyleIdx="3" presStyleCnt="7"/>
      <dgm:spPr/>
    </dgm:pt>
    <dgm:pt modelId="{C4AFB115-C595-480E-8CEE-738E3EDE3A72}" type="pres">
      <dgm:prSet presAssocID="{427EC5F5-41C6-4825-851A-7FB2F3EF18CE}" presName="node" presStyleLbl="node1" presStyleIdx="3" presStyleCnt="7">
        <dgm:presLayoutVars>
          <dgm:bulletEnabled val="1"/>
        </dgm:presLayoutVars>
      </dgm:prSet>
      <dgm:spPr/>
    </dgm:pt>
    <dgm:pt modelId="{A1C20B2D-46AC-4D07-A80B-A9A7B7B779B6}" type="pres">
      <dgm:prSet presAssocID="{7BE34E80-789B-46D9-988B-1DFCB5305E97}" presName="parTrans" presStyleLbl="sibTrans2D1" presStyleIdx="4" presStyleCnt="7"/>
      <dgm:spPr/>
    </dgm:pt>
    <dgm:pt modelId="{9DC8BF47-C665-45F4-A634-DE73CD30E886}" type="pres">
      <dgm:prSet presAssocID="{7BE34E80-789B-46D9-988B-1DFCB5305E97}" presName="connectorText" presStyleLbl="sibTrans2D1" presStyleIdx="4" presStyleCnt="7"/>
      <dgm:spPr/>
    </dgm:pt>
    <dgm:pt modelId="{186AB06A-F354-44A8-AB21-723082B4CF18}" type="pres">
      <dgm:prSet presAssocID="{A468CF79-45AC-49FB-8731-AA2E5EB1D973}" presName="node" presStyleLbl="node1" presStyleIdx="4" presStyleCnt="7">
        <dgm:presLayoutVars>
          <dgm:bulletEnabled val="1"/>
        </dgm:presLayoutVars>
      </dgm:prSet>
      <dgm:spPr/>
    </dgm:pt>
    <dgm:pt modelId="{D94A9F89-0EF4-4A81-B415-7216DB68DBE1}" type="pres">
      <dgm:prSet presAssocID="{BBCB093A-F610-4FEA-AC97-72B827465BB3}" presName="parTrans" presStyleLbl="sibTrans2D1" presStyleIdx="5" presStyleCnt="7"/>
      <dgm:spPr/>
    </dgm:pt>
    <dgm:pt modelId="{4C0C6D42-C716-47D5-A32F-C8FC56D292D6}" type="pres">
      <dgm:prSet presAssocID="{BBCB093A-F610-4FEA-AC97-72B827465BB3}" presName="connectorText" presStyleLbl="sibTrans2D1" presStyleIdx="5" presStyleCnt="7"/>
      <dgm:spPr/>
    </dgm:pt>
    <dgm:pt modelId="{B4F88116-E434-427F-B81A-5EEC1C8CC864}" type="pres">
      <dgm:prSet presAssocID="{47DBECEB-C1A8-4CEE-98C4-CE5F0985C6D3}" presName="node" presStyleLbl="node1" presStyleIdx="5" presStyleCnt="7">
        <dgm:presLayoutVars>
          <dgm:bulletEnabled val="1"/>
        </dgm:presLayoutVars>
      </dgm:prSet>
      <dgm:spPr/>
    </dgm:pt>
    <dgm:pt modelId="{357C40AA-299D-41E1-8031-75089DAC1C49}" type="pres">
      <dgm:prSet presAssocID="{BC065704-A12B-4938-8A07-EEDB0B936E92}" presName="parTrans" presStyleLbl="sibTrans2D1" presStyleIdx="6" presStyleCnt="7"/>
      <dgm:spPr/>
    </dgm:pt>
    <dgm:pt modelId="{A4C4466E-4914-42D8-B124-8EE2F21D5FE3}" type="pres">
      <dgm:prSet presAssocID="{BC065704-A12B-4938-8A07-EEDB0B936E92}" presName="connectorText" presStyleLbl="sibTrans2D1" presStyleIdx="6" presStyleCnt="7"/>
      <dgm:spPr/>
    </dgm:pt>
    <dgm:pt modelId="{8F7A76D6-6D38-4979-BBFC-EB7E9CE1EAED}" type="pres">
      <dgm:prSet presAssocID="{D3526B4D-631D-4FE7-99DB-F1AEF9F99E2B}" presName="node" presStyleLbl="node1" presStyleIdx="6" presStyleCnt="7" custScaleX="125271">
        <dgm:presLayoutVars>
          <dgm:bulletEnabled val="1"/>
        </dgm:presLayoutVars>
      </dgm:prSet>
      <dgm:spPr/>
    </dgm:pt>
  </dgm:ptLst>
  <dgm:cxnLst>
    <dgm:cxn modelId="{FC331607-3711-4C3A-AF05-1E69D18DB793}" srcId="{A4F4B11E-D0B5-4DAA-BFF8-B05D4A1B7BA7}" destId="{ECACB5A8-6993-4B20-A97D-C3AFC359CD99}" srcOrd="0" destOrd="0" parTransId="{63780D8E-1DB1-415A-8598-4D94C3B6AAC4}" sibTransId="{AF524233-6518-417E-9481-5EA78F637D9C}"/>
    <dgm:cxn modelId="{006A6C0F-0133-A74E-9CD7-9A8F52886114}" type="presOf" srcId="{D2C930AE-E17F-4FD5-AA38-542833A8CE2B}" destId="{5C884920-CC50-4B3B-83A6-EF36C272D2E1}" srcOrd="1" destOrd="0" presId="urn:microsoft.com/office/officeart/2005/8/layout/radial5"/>
    <dgm:cxn modelId="{47C9CB11-0F8D-D24F-8785-52ED27D40FAD}" type="presOf" srcId="{EE59F0A1-2033-4F27-A39B-F4E103A337B9}" destId="{D93F6075-84F6-4512-945F-A10E3022AA41}" srcOrd="0" destOrd="0" presId="urn:microsoft.com/office/officeart/2005/8/layout/radial5"/>
    <dgm:cxn modelId="{7B0E5718-A6E4-3C40-B1C7-4E2B99484604}" type="presOf" srcId="{D3526B4D-631D-4FE7-99DB-F1AEF9F99E2B}" destId="{8F7A76D6-6D38-4979-BBFC-EB7E9CE1EAED}" srcOrd="0" destOrd="0" presId="urn:microsoft.com/office/officeart/2005/8/layout/radial5"/>
    <dgm:cxn modelId="{22162222-F3B8-604C-A918-539D387ED1CA}" type="presOf" srcId="{D2C930AE-E17F-4FD5-AA38-542833A8CE2B}" destId="{E20EF1A4-EA16-47FE-BEED-C37F3F282C8B}" srcOrd="0" destOrd="0" presId="urn:microsoft.com/office/officeart/2005/8/layout/radial5"/>
    <dgm:cxn modelId="{18E8DF34-7A9C-F244-8A70-190B0B587A4A}" type="presOf" srcId="{EC9E2057-3372-40AE-B259-92547AD158B5}" destId="{B00BCEEC-739A-4CDC-9CBF-A4F9D2E25A89}" srcOrd="0" destOrd="0" presId="urn:microsoft.com/office/officeart/2005/8/layout/radial5"/>
    <dgm:cxn modelId="{C3059C40-30FB-C249-9930-E06E5B8C87C5}" type="presOf" srcId="{C6056955-A6DA-4FCE-9C55-6CA61D78663C}" destId="{D4180B0E-B284-493F-B148-6349E423CB6F}" srcOrd="1" destOrd="0" presId="urn:microsoft.com/office/officeart/2005/8/layout/radial5"/>
    <dgm:cxn modelId="{C0F25A64-B128-244D-8D12-12C279FA5B74}" type="presOf" srcId="{BBCB093A-F610-4FEA-AC97-72B827465BB3}" destId="{4C0C6D42-C716-47D5-A32F-C8FC56D292D6}" srcOrd="1" destOrd="0" presId="urn:microsoft.com/office/officeart/2005/8/layout/radial5"/>
    <dgm:cxn modelId="{16E21E66-4541-4B4E-825D-5B2834850D9B}" type="presOf" srcId="{47DBECEB-C1A8-4CEE-98C4-CE5F0985C6D3}" destId="{B4F88116-E434-427F-B81A-5EEC1C8CC864}" srcOrd="0" destOrd="0" presId="urn:microsoft.com/office/officeart/2005/8/layout/radial5"/>
    <dgm:cxn modelId="{BEFF564A-F495-4BAA-BD38-328F4B4813E4}" srcId="{ECACB5A8-6993-4B20-A97D-C3AFC359CD99}" destId="{EE59F0A1-2033-4F27-A39B-F4E103A337B9}" srcOrd="0" destOrd="0" parTransId="{D2C930AE-E17F-4FD5-AA38-542833A8CE2B}" sibTransId="{6FF1BA33-0FA7-4667-BD12-FD55FEB30A41}"/>
    <dgm:cxn modelId="{0359386D-C36B-D74F-84D9-925DF1334187}" type="presOf" srcId="{BC065704-A12B-4938-8A07-EEDB0B936E92}" destId="{A4C4466E-4914-42D8-B124-8EE2F21D5FE3}" srcOrd="1" destOrd="0" presId="urn:microsoft.com/office/officeart/2005/8/layout/radial5"/>
    <dgm:cxn modelId="{CF6C5F4D-BA98-4847-8C41-EE21DFF682D9}" type="presOf" srcId="{CBCC595B-E630-416F-BF81-B15F21C47398}" destId="{4828AC31-CF61-419D-8BFB-DCCD0FAC51CC}" srcOrd="0" destOrd="0" presId="urn:microsoft.com/office/officeart/2005/8/layout/radial5"/>
    <dgm:cxn modelId="{BFD80F54-2543-4D13-BFDA-A58FC32EB772}" srcId="{ECACB5A8-6993-4B20-A97D-C3AFC359CD99}" destId="{E640555B-41B0-4920-BF6E-2027B55B1EB9}" srcOrd="2" destOrd="0" parTransId="{CBCC595B-E630-416F-BF81-B15F21C47398}" sibTransId="{407DE727-C44F-4618-BEEA-C5B5C240D958}"/>
    <dgm:cxn modelId="{D59BC679-7033-CF47-B02D-526C00648B83}" type="presOf" srcId="{7BE34E80-789B-46D9-988B-1DFCB5305E97}" destId="{9DC8BF47-C665-45F4-A634-DE73CD30E886}" srcOrd="1" destOrd="0" presId="urn:microsoft.com/office/officeart/2005/8/layout/radial5"/>
    <dgm:cxn modelId="{A340FA84-9D78-EB48-BD5C-C286F6618EAC}" type="presOf" srcId="{A468CF79-45AC-49FB-8731-AA2E5EB1D973}" destId="{186AB06A-F354-44A8-AB21-723082B4CF18}" srcOrd="0" destOrd="0" presId="urn:microsoft.com/office/officeart/2005/8/layout/radial5"/>
    <dgm:cxn modelId="{CE827D95-F691-4E71-9631-39EDD2CEA11D}" srcId="{ECACB5A8-6993-4B20-A97D-C3AFC359CD99}" destId="{47DBECEB-C1A8-4CEE-98C4-CE5F0985C6D3}" srcOrd="5" destOrd="0" parTransId="{BBCB093A-F610-4FEA-AC97-72B827465BB3}" sibTransId="{204A29BD-6DF1-459C-8525-7719A59062FC}"/>
    <dgm:cxn modelId="{0D5CDBA3-FDC3-A141-87BF-F4EE39181B55}" type="presOf" srcId="{CBCC595B-E630-416F-BF81-B15F21C47398}" destId="{F617CFF1-B24F-42D6-9303-1A536CC42941}" srcOrd="1" destOrd="0" presId="urn:microsoft.com/office/officeart/2005/8/layout/radial5"/>
    <dgm:cxn modelId="{39AA18A8-9C65-1F4B-961D-AB8F52D22E74}" type="presOf" srcId="{BC065704-A12B-4938-8A07-EEDB0B936E92}" destId="{357C40AA-299D-41E1-8031-75089DAC1C49}" srcOrd="0" destOrd="0" presId="urn:microsoft.com/office/officeart/2005/8/layout/radial5"/>
    <dgm:cxn modelId="{F6D888A9-B243-A042-AA42-B200CC74BBE4}" type="presOf" srcId="{C6056955-A6DA-4FCE-9C55-6CA61D78663C}" destId="{9CBF1849-5C5F-4CE5-A67E-0CEBEAF05742}" srcOrd="0" destOrd="0" presId="urn:microsoft.com/office/officeart/2005/8/layout/radial5"/>
    <dgm:cxn modelId="{D0460BB2-DBA5-432D-BFE9-1589FF8BB43C}" srcId="{ECACB5A8-6993-4B20-A97D-C3AFC359CD99}" destId="{114FDA81-9BC8-41AA-9377-80A4AA9B1E8A}" srcOrd="1" destOrd="0" parTransId="{EC9E2057-3372-40AE-B259-92547AD158B5}" sibTransId="{04571550-9290-4EC4-B7EC-0F83544B2000}"/>
    <dgm:cxn modelId="{BF094BC1-C2F9-4D4E-A42C-824C6256ACC3}" type="presOf" srcId="{EC9E2057-3372-40AE-B259-92547AD158B5}" destId="{C23D92A7-731D-4652-BB40-7BA5188F3D99}" srcOrd="1" destOrd="0" presId="urn:microsoft.com/office/officeart/2005/8/layout/radial5"/>
    <dgm:cxn modelId="{FAAE17D0-0AE7-7E46-ACE9-790E98213167}" type="presOf" srcId="{ECACB5A8-6993-4B20-A97D-C3AFC359CD99}" destId="{A5189243-C3C8-4942-82FC-991651ECC789}" srcOrd="0" destOrd="0" presId="urn:microsoft.com/office/officeart/2005/8/layout/radial5"/>
    <dgm:cxn modelId="{211298D1-EE0F-934E-8631-CA199C32D94D}" type="presOf" srcId="{114FDA81-9BC8-41AA-9377-80A4AA9B1E8A}" destId="{C43FD50B-687C-493D-B778-F1314499A884}" srcOrd="0" destOrd="0" presId="urn:microsoft.com/office/officeart/2005/8/layout/radial5"/>
    <dgm:cxn modelId="{C67095D2-45D4-1C4B-AD2B-4859E1DF53E6}" type="presOf" srcId="{A4F4B11E-D0B5-4DAA-BFF8-B05D4A1B7BA7}" destId="{9311527D-2061-47BF-B621-CBA3ED505472}" srcOrd="0" destOrd="0" presId="urn:microsoft.com/office/officeart/2005/8/layout/radial5"/>
    <dgm:cxn modelId="{D1B3C9D2-8927-1946-918C-9F990B5478F3}" type="presOf" srcId="{7BE34E80-789B-46D9-988B-1DFCB5305E97}" destId="{A1C20B2D-46AC-4D07-A80B-A9A7B7B779B6}" srcOrd="0" destOrd="0" presId="urn:microsoft.com/office/officeart/2005/8/layout/radial5"/>
    <dgm:cxn modelId="{04E13FD4-6213-42F1-B6E7-6DBA15D377E0}" srcId="{ECACB5A8-6993-4B20-A97D-C3AFC359CD99}" destId="{D3526B4D-631D-4FE7-99DB-F1AEF9F99E2B}" srcOrd="6" destOrd="0" parTransId="{BC065704-A12B-4938-8A07-EEDB0B936E92}" sibTransId="{18FD59CA-E4F5-4957-AC57-6B5D7F5156E4}"/>
    <dgm:cxn modelId="{4E9515DE-5FDA-1647-A65C-9F62FFF15F60}" type="presOf" srcId="{BBCB093A-F610-4FEA-AC97-72B827465BB3}" destId="{D94A9F89-0EF4-4A81-B415-7216DB68DBE1}" srcOrd="0" destOrd="0" presId="urn:microsoft.com/office/officeart/2005/8/layout/radial5"/>
    <dgm:cxn modelId="{5BF501E6-B775-465B-8813-D561AF0AFBA1}" srcId="{ECACB5A8-6993-4B20-A97D-C3AFC359CD99}" destId="{A468CF79-45AC-49FB-8731-AA2E5EB1D973}" srcOrd="4" destOrd="0" parTransId="{7BE34E80-789B-46D9-988B-1DFCB5305E97}" sibTransId="{2BF24FC6-1CAA-45EE-A5E2-C6FBE418E767}"/>
    <dgm:cxn modelId="{920C3EF1-4428-A948-A077-F58907EA0CFB}" type="presOf" srcId="{E640555B-41B0-4920-BF6E-2027B55B1EB9}" destId="{13B4953B-E471-48F0-B605-6FDA947BD2C5}" srcOrd="0" destOrd="0" presId="urn:microsoft.com/office/officeart/2005/8/layout/radial5"/>
    <dgm:cxn modelId="{98FF42F1-7A5A-4C4D-ABBC-CE8F163C1A84}" srcId="{ECACB5A8-6993-4B20-A97D-C3AFC359CD99}" destId="{427EC5F5-41C6-4825-851A-7FB2F3EF18CE}" srcOrd="3" destOrd="0" parTransId="{C6056955-A6DA-4FCE-9C55-6CA61D78663C}" sibTransId="{3F866E93-8A7F-4118-9948-9F8C2D087EF7}"/>
    <dgm:cxn modelId="{B2CA3CFD-AA48-7048-A0E3-FD9908398C5B}" type="presOf" srcId="{427EC5F5-41C6-4825-851A-7FB2F3EF18CE}" destId="{C4AFB115-C595-480E-8CEE-738E3EDE3A72}" srcOrd="0" destOrd="0" presId="urn:microsoft.com/office/officeart/2005/8/layout/radial5"/>
    <dgm:cxn modelId="{20AF52A9-8F1C-F94A-9694-2BE42B80E068}" type="presParOf" srcId="{9311527D-2061-47BF-B621-CBA3ED505472}" destId="{A5189243-C3C8-4942-82FC-991651ECC789}" srcOrd="0" destOrd="0" presId="urn:microsoft.com/office/officeart/2005/8/layout/radial5"/>
    <dgm:cxn modelId="{1BD09567-7A3F-BC46-AFBD-B8DF7DC9C212}" type="presParOf" srcId="{9311527D-2061-47BF-B621-CBA3ED505472}" destId="{E20EF1A4-EA16-47FE-BEED-C37F3F282C8B}" srcOrd="1" destOrd="0" presId="urn:microsoft.com/office/officeart/2005/8/layout/radial5"/>
    <dgm:cxn modelId="{5AE6E5E7-E5A0-3C4B-9AE2-FA0AADF93750}" type="presParOf" srcId="{E20EF1A4-EA16-47FE-BEED-C37F3F282C8B}" destId="{5C884920-CC50-4B3B-83A6-EF36C272D2E1}" srcOrd="0" destOrd="0" presId="urn:microsoft.com/office/officeart/2005/8/layout/radial5"/>
    <dgm:cxn modelId="{D5B2AB56-F3FE-9444-ACAD-722BD1A2877F}" type="presParOf" srcId="{9311527D-2061-47BF-B621-CBA3ED505472}" destId="{D93F6075-84F6-4512-945F-A10E3022AA41}" srcOrd="2" destOrd="0" presId="urn:microsoft.com/office/officeart/2005/8/layout/radial5"/>
    <dgm:cxn modelId="{68A699CC-5B3F-7B40-B2DA-51277C107DFC}" type="presParOf" srcId="{9311527D-2061-47BF-B621-CBA3ED505472}" destId="{B00BCEEC-739A-4CDC-9CBF-A4F9D2E25A89}" srcOrd="3" destOrd="0" presId="urn:microsoft.com/office/officeart/2005/8/layout/radial5"/>
    <dgm:cxn modelId="{0C4E0B23-CC1C-884A-BAE2-F5F17C1964A8}" type="presParOf" srcId="{B00BCEEC-739A-4CDC-9CBF-A4F9D2E25A89}" destId="{C23D92A7-731D-4652-BB40-7BA5188F3D99}" srcOrd="0" destOrd="0" presId="urn:microsoft.com/office/officeart/2005/8/layout/radial5"/>
    <dgm:cxn modelId="{E11E6987-856A-3A42-8422-DAE55BDC0884}" type="presParOf" srcId="{9311527D-2061-47BF-B621-CBA3ED505472}" destId="{C43FD50B-687C-493D-B778-F1314499A884}" srcOrd="4" destOrd="0" presId="urn:microsoft.com/office/officeart/2005/8/layout/radial5"/>
    <dgm:cxn modelId="{79403ACB-9457-0643-BCCC-508D647A7B91}" type="presParOf" srcId="{9311527D-2061-47BF-B621-CBA3ED505472}" destId="{4828AC31-CF61-419D-8BFB-DCCD0FAC51CC}" srcOrd="5" destOrd="0" presId="urn:microsoft.com/office/officeart/2005/8/layout/radial5"/>
    <dgm:cxn modelId="{A7CA0C73-E1AC-A448-8C19-EFDD74D029BA}" type="presParOf" srcId="{4828AC31-CF61-419D-8BFB-DCCD0FAC51CC}" destId="{F617CFF1-B24F-42D6-9303-1A536CC42941}" srcOrd="0" destOrd="0" presId="urn:microsoft.com/office/officeart/2005/8/layout/radial5"/>
    <dgm:cxn modelId="{BE291CDF-3F2E-234B-9221-7FCDBA05B357}" type="presParOf" srcId="{9311527D-2061-47BF-B621-CBA3ED505472}" destId="{13B4953B-E471-48F0-B605-6FDA947BD2C5}" srcOrd="6" destOrd="0" presId="urn:microsoft.com/office/officeart/2005/8/layout/radial5"/>
    <dgm:cxn modelId="{AA5478A3-0F99-D44A-BD89-72D6421228F8}" type="presParOf" srcId="{9311527D-2061-47BF-B621-CBA3ED505472}" destId="{9CBF1849-5C5F-4CE5-A67E-0CEBEAF05742}" srcOrd="7" destOrd="0" presId="urn:microsoft.com/office/officeart/2005/8/layout/radial5"/>
    <dgm:cxn modelId="{D11F3F2D-2139-7A46-88EA-9CC3BEED0A9C}" type="presParOf" srcId="{9CBF1849-5C5F-4CE5-A67E-0CEBEAF05742}" destId="{D4180B0E-B284-493F-B148-6349E423CB6F}" srcOrd="0" destOrd="0" presId="urn:microsoft.com/office/officeart/2005/8/layout/radial5"/>
    <dgm:cxn modelId="{FAB8D4FF-F55C-9B45-A775-47DD02961BFB}" type="presParOf" srcId="{9311527D-2061-47BF-B621-CBA3ED505472}" destId="{C4AFB115-C595-480E-8CEE-738E3EDE3A72}" srcOrd="8" destOrd="0" presId="urn:microsoft.com/office/officeart/2005/8/layout/radial5"/>
    <dgm:cxn modelId="{A5285705-3050-014D-A036-7BCC8CDE5A97}" type="presParOf" srcId="{9311527D-2061-47BF-B621-CBA3ED505472}" destId="{A1C20B2D-46AC-4D07-A80B-A9A7B7B779B6}" srcOrd="9" destOrd="0" presId="urn:microsoft.com/office/officeart/2005/8/layout/radial5"/>
    <dgm:cxn modelId="{1A4E5F07-E415-F145-A6FF-43718AAF4D0A}" type="presParOf" srcId="{A1C20B2D-46AC-4D07-A80B-A9A7B7B779B6}" destId="{9DC8BF47-C665-45F4-A634-DE73CD30E886}" srcOrd="0" destOrd="0" presId="urn:microsoft.com/office/officeart/2005/8/layout/radial5"/>
    <dgm:cxn modelId="{21A3415A-6BD7-CA42-932F-F8CA142B229C}" type="presParOf" srcId="{9311527D-2061-47BF-B621-CBA3ED505472}" destId="{186AB06A-F354-44A8-AB21-723082B4CF18}" srcOrd="10" destOrd="0" presId="urn:microsoft.com/office/officeart/2005/8/layout/radial5"/>
    <dgm:cxn modelId="{5D9CD596-3267-904C-9948-C09B0ED4E8E6}" type="presParOf" srcId="{9311527D-2061-47BF-B621-CBA3ED505472}" destId="{D94A9F89-0EF4-4A81-B415-7216DB68DBE1}" srcOrd="11" destOrd="0" presId="urn:microsoft.com/office/officeart/2005/8/layout/radial5"/>
    <dgm:cxn modelId="{7849C31E-72A8-664B-900A-ADEF65B215FD}" type="presParOf" srcId="{D94A9F89-0EF4-4A81-B415-7216DB68DBE1}" destId="{4C0C6D42-C716-47D5-A32F-C8FC56D292D6}" srcOrd="0" destOrd="0" presId="urn:microsoft.com/office/officeart/2005/8/layout/radial5"/>
    <dgm:cxn modelId="{1B98D285-72FF-F64A-BCB0-F8362F13B954}" type="presParOf" srcId="{9311527D-2061-47BF-B621-CBA3ED505472}" destId="{B4F88116-E434-427F-B81A-5EEC1C8CC864}" srcOrd="12" destOrd="0" presId="urn:microsoft.com/office/officeart/2005/8/layout/radial5"/>
    <dgm:cxn modelId="{BB74FB31-001F-8242-AC88-204B22C4BAFE}" type="presParOf" srcId="{9311527D-2061-47BF-B621-CBA3ED505472}" destId="{357C40AA-299D-41E1-8031-75089DAC1C49}" srcOrd="13" destOrd="0" presId="urn:microsoft.com/office/officeart/2005/8/layout/radial5"/>
    <dgm:cxn modelId="{8FD46C24-6917-944C-9704-2E0BD93A7B6C}" type="presParOf" srcId="{357C40AA-299D-41E1-8031-75089DAC1C49}" destId="{A4C4466E-4914-42D8-B124-8EE2F21D5FE3}" srcOrd="0" destOrd="0" presId="urn:microsoft.com/office/officeart/2005/8/layout/radial5"/>
    <dgm:cxn modelId="{0EAA4B04-2499-AF4A-9616-B9C33903C0F0}" type="presParOf" srcId="{9311527D-2061-47BF-B621-CBA3ED505472}" destId="{8F7A76D6-6D38-4979-BBFC-EB7E9CE1EAED}" srcOrd="14" destOrd="0" presId="urn:microsoft.com/office/officeart/2005/8/layout/radial5"/>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89243-C3C8-4942-82FC-991651ECC789}">
      <dsp:nvSpPr>
        <dsp:cNvPr id="0" name=""/>
        <dsp:cNvSpPr/>
      </dsp:nvSpPr>
      <dsp:spPr>
        <a:xfrm>
          <a:off x="1896329" y="1406547"/>
          <a:ext cx="1278491" cy="1080838"/>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Primary screening test</a:t>
          </a:r>
        </a:p>
      </dsp:txBody>
      <dsp:txXfrm>
        <a:off x="2083560" y="1564832"/>
        <a:ext cx="904029" cy="764268"/>
      </dsp:txXfrm>
    </dsp:sp>
    <dsp:sp modelId="{E20EF1A4-EA16-47FE-BEED-C37F3F282C8B}">
      <dsp:nvSpPr>
        <dsp:cNvPr id="0" name=""/>
        <dsp:cNvSpPr/>
      </dsp:nvSpPr>
      <dsp:spPr>
        <a:xfrm rot="16200000">
          <a:off x="2421245" y="1013558"/>
          <a:ext cx="228660" cy="36748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55544" y="1121354"/>
        <a:ext cx="160062" cy="220491"/>
      </dsp:txXfrm>
    </dsp:sp>
    <dsp:sp modelId="{D93F6075-84F6-4512-945F-A10E3022AA41}">
      <dsp:nvSpPr>
        <dsp:cNvPr id="0" name=""/>
        <dsp:cNvSpPr/>
      </dsp:nvSpPr>
      <dsp:spPr>
        <a:xfrm>
          <a:off x="2049198" y="2357"/>
          <a:ext cx="972754" cy="97275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HPV</a:t>
          </a:r>
        </a:p>
      </dsp:txBody>
      <dsp:txXfrm>
        <a:off x="2191655" y="144814"/>
        <a:ext cx="687840" cy="687840"/>
      </dsp:txXfrm>
    </dsp:sp>
    <dsp:sp modelId="{B00BCEEC-739A-4CDC-9CBF-A4F9D2E25A89}">
      <dsp:nvSpPr>
        <dsp:cNvPr id="0" name=""/>
        <dsp:cNvSpPr/>
      </dsp:nvSpPr>
      <dsp:spPr>
        <a:xfrm rot="19285714">
          <a:off x="3043638" y="1278365"/>
          <a:ext cx="199858" cy="36748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50178" y="1370553"/>
        <a:ext cx="139901" cy="220491"/>
      </dsp:txXfrm>
    </dsp:sp>
    <dsp:sp modelId="{C43FD50B-687C-493D-B778-F1314499A884}">
      <dsp:nvSpPr>
        <dsp:cNvPr id="0" name=""/>
        <dsp:cNvSpPr/>
      </dsp:nvSpPr>
      <dsp:spPr>
        <a:xfrm>
          <a:off x="3189289" y="551396"/>
          <a:ext cx="972754" cy="97275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Liquid based cytology</a:t>
          </a:r>
        </a:p>
      </dsp:txBody>
      <dsp:txXfrm>
        <a:off x="3331746" y="693853"/>
        <a:ext cx="687840" cy="687840"/>
      </dsp:txXfrm>
    </dsp:sp>
    <dsp:sp modelId="{4828AC31-CF61-419D-8BFB-DCCD0FAC51CC}">
      <dsp:nvSpPr>
        <dsp:cNvPr id="0" name=""/>
        <dsp:cNvSpPr/>
      </dsp:nvSpPr>
      <dsp:spPr>
        <a:xfrm rot="771429">
          <a:off x="3223148" y="1940652"/>
          <a:ext cx="179582" cy="36748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23823" y="2008155"/>
        <a:ext cx="125707" cy="220491"/>
      </dsp:txXfrm>
    </dsp:sp>
    <dsp:sp modelId="{13B4953B-E471-48F0-B605-6FDA947BD2C5}">
      <dsp:nvSpPr>
        <dsp:cNvPr id="0" name=""/>
        <dsp:cNvSpPr/>
      </dsp:nvSpPr>
      <dsp:spPr>
        <a:xfrm>
          <a:off x="3470869" y="1785076"/>
          <a:ext cx="972754" cy="97275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HPV + cytology</a:t>
          </a:r>
        </a:p>
      </dsp:txBody>
      <dsp:txXfrm>
        <a:off x="3613326" y="1927533"/>
        <a:ext cx="687840" cy="687840"/>
      </dsp:txXfrm>
    </dsp:sp>
    <dsp:sp modelId="{9CBF1849-5C5F-4CE5-A67E-0CEBEAF05742}">
      <dsp:nvSpPr>
        <dsp:cNvPr id="0" name=""/>
        <dsp:cNvSpPr/>
      </dsp:nvSpPr>
      <dsp:spPr>
        <a:xfrm rot="3857143">
          <a:off x="2816047" y="2379857"/>
          <a:ext cx="349289" cy="36748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45708" y="2406149"/>
        <a:ext cx="244502" cy="220491"/>
      </dsp:txXfrm>
    </dsp:sp>
    <dsp:sp modelId="{C4AFB115-C595-480E-8CEE-738E3EDE3A72}">
      <dsp:nvSpPr>
        <dsp:cNvPr id="0" name=""/>
        <dsp:cNvSpPr/>
      </dsp:nvSpPr>
      <dsp:spPr>
        <a:xfrm>
          <a:off x="2681901" y="2774411"/>
          <a:ext cx="972754" cy="97275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Cytology + LBC</a:t>
          </a:r>
        </a:p>
      </dsp:txBody>
      <dsp:txXfrm>
        <a:off x="2824358" y="2916868"/>
        <a:ext cx="687840" cy="687840"/>
      </dsp:txXfrm>
    </dsp:sp>
    <dsp:sp modelId="{A1C20B2D-46AC-4D07-A80B-A9A7B7B779B6}">
      <dsp:nvSpPr>
        <dsp:cNvPr id="0" name=""/>
        <dsp:cNvSpPr/>
      </dsp:nvSpPr>
      <dsp:spPr>
        <a:xfrm rot="6942857">
          <a:off x="2096605" y="2445667"/>
          <a:ext cx="220644" cy="36748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144062" y="2489345"/>
        <a:ext cx="154451" cy="220491"/>
      </dsp:txXfrm>
    </dsp:sp>
    <dsp:sp modelId="{186AB06A-F354-44A8-AB21-723082B4CF18}">
      <dsp:nvSpPr>
        <dsp:cNvPr id="0" name=""/>
        <dsp:cNvSpPr/>
      </dsp:nvSpPr>
      <dsp:spPr>
        <a:xfrm>
          <a:off x="1416494" y="2774411"/>
          <a:ext cx="972754" cy="97275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LBC + HPV</a:t>
          </a:r>
        </a:p>
      </dsp:txBody>
      <dsp:txXfrm>
        <a:off x="1558951" y="2916868"/>
        <a:ext cx="687840" cy="687840"/>
      </dsp:txXfrm>
    </dsp:sp>
    <dsp:sp modelId="{D94A9F89-0EF4-4A81-B415-7216DB68DBE1}">
      <dsp:nvSpPr>
        <dsp:cNvPr id="0" name=""/>
        <dsp:cNvSpPr/>
      </dsp:nvSpPr>
      <dsp:spPr>
        <a:xfrm rot="10028571">
          <a:off x="1668420" y="1940652"/>
          <a:ext cx="179582" cy="36748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721620" y="2008155"/>
        <a:ext cx="125707" cy="220491"/>
      </dsp:txXfrm>
    </dsp:sp>
    <dsp:sp modelId="{B4F88116-E434-427F-B81A-5EEC1C8CC864}">
      <dsp:nvSpPr>
        <dsp:cNvPr id="0" name=""/>
        <dsp:cNvSpPr/>
      </dsp:nvSpPr>
      <dsp:spPr>
        <a:xfrm>
          <a:off x="627526" y="1785076"/>
          <a:ext cx="972754" cy="97275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Cytology</a:t>
          </a:r>
        </a:p>
      </dsp:txBody>
      <dsp:txXfrm>
        <a:off x="769983" y="1927533"/>
        <a:ext cx="687840" cy="687840"/>
      </dsp:txXfrm>
    </dsp:sp>
    <dsp:sp modelId="{357C40AA-299D-41E1-8031-75089DAC1C49}">
      <dsp:nvSpPr>
        <dsp:cNvPr id="0" name=""/>
        <dsp:cNvSpPr/>
      </dsp:nvSpPr>
      <dsp:spPr>
        <a:xfrm rot="13114286">
          <a:off x="1869495" y="1298007"/>
          <a:ext cx="165433" cy="36748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913711" y="1386976"/>
        <a:ext cx="115803" cy="220491"/>
      </dsp:txXfrm>
    </dsp:sp>
    <dsp:sp modelId="{8F7A76D6-6D38-4979-BBFC-EB7E9CE1EAED}">
      <dsp:nvSpPr>
        <dsp:cNvPr id="0" name=""/>
        <dsp:cNvSpPr/>
      </dsp:nvSpPr>
      <dsp:spPr>
        <a:xfrm>
          <a:off x="786193" y="551396"/>
          <a:ext cx="1218579" cy="97275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Cytology + LBC + HPV</a:t>
          </a:r>
        </a:p>
      </dsp:txBody>
      <dsp:txXfrm>
        <a:off x="964650" y="693853"/>
        <a:ext cx="861665" cy="68784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FACA2-0BA6-5440-B62B-969E760D3901}" type="datetimeFigureOut">
              <a:rPr lang="en-US" smtClean="0"/>
              <a:t>11/26/2019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3D974-E628-704E-AA34-FF520EB08498}" type="slidenum">
              <a:rPr lang="en-US" smtClean="0"/>
              <a:t>‹#›</a:t>
            </a:fld>
            <a:endParaRPr lang="en-US"/>
          </a:p>
        </p:txBody>
      </p:sp>
    </p:spTree>
    <p:extLst>
      <p:ext uri="{BB962C8B-B14F-4D97-AF65-F5344CB8AC3E}">
        <p14:creationId xmlns:p14="http://schemas.microsoft.com/office/powerpoint/2010/main" val="2914281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Orgnised population based programme</a:t>
            </a:r>
          </a:p>
          <a:p>
            <a:r>
              <a:rPr lang="en-GB" dirty="0"/>
              <a:t>Defined target age</a:t>
            </a:r>
          </a:p>
          <a:p>
            <a:r>
              <a:rPr lang="en-GB" dirty="0"/>
              <a:t>Defined screening interval</a:t>
            </a:r>
          </a:p>
          <a:p>
            <a:r>
              <a:rPr lang="en-GB" dirty="0"/>
              <a:t>Organised quality assurance of all aspects</a:t>
            </a:r>
          </a:p>
          <a:p>
            <a:r>
              <a:rPr lang="en-GB" dirty="0"/>
              <a:t>Monitoring and evaluation of effectiveness</a:t>
            </a:r>
          </a:p>
          <a:p>
            <a:endParaRPr lang="en-GB" dirty="0"/>
          </a:p>
          <a:p>
            <a:r>
              <a:rPr lang="en-GB" dirty="0"/>
              <a:t>Opportunistic screening</a:t>
            </a:r>
          </a:p>
          <a:p>
            <a:r>
              <a:rPr lang="en-GB" dirty="0"/>
              <a:t>- Target women at risk in the desired time frame</a:t>
            </a:r>
          </a:p>
        </p:txBody>
      </p:sp>
      <p:sp>
        <p:nvSpPr>
          <p:cNvPr id="4" name="Slide Number Placeholder 3"/>
          <p:cNvSpPr>
            <a:spLocks noGrp="1"/>
          </p:cNvSpPr>
          <p:nvPr>
            <p:ph type="sldNum" sz="quarter" idx="10"/>
          </p:nvPr>
        </p:nvSpPr>
        <p:spPr/>
        <p:txBody>
          <a:bodyPr/>
          <a:lstStyle/>
          <a:p>
            <a:fld id="{DD2C966C-8E19-4DFD-BCAC-3F76EDDC6C12}" type="slidenum">
              <a:rPr lang="en-GB" smtClean="0"/>
              <a:t>7</a:t>
            </a:fld>
            <a:endParaRPr lang="en-GB"/>
          </a:p>
        </p:txBody>
      </p:sp>
    </p:spTree>
    <p:extLst>
      <p:ext uri="{BB962C8B-B14F-4D97-AF65-F5344CB8AC3E}">
        <p14:creationId xmlns:p14="http://schemas.microsoft.com/office/powerpoint/2010/main" val="134461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The availability, quality and uptake of cervical cancer screening in these EE countries is variable. In many of these EE countries national organized screening programmes are relatively new compared to England, the earliest implementation of a national screening programme was only  in 2002 in Hungary .  Not all have rigorous quality assurance regulations compared to England where extensive Quality Assurance program underpins the NHS cervical screening program (NHSCSP) and ensures that standards of both cytology and colposcopy are maintained.</a:t>
            </a:r>
          </a:p>
          <a:p>
            <a:pPr eaLnBrk="1" hangingPunct="1">
              <a:spcBef>
                <a:spcPct val="0"/>
              </a:spcBef>
            </a:pPr>
            <a:r>
              <a:rPr lang="en-US" altLang="en-US">
                <a:ea typeface="ＭＳ Ｐゴシック" panose="020B0600070205080204" pitchFamily="34" charset="-128"/>
              </a:rPr>
              <a:t>The availability of screening databases is variable and hence data on uptake is either not available or outdated.  Where there is data available we can see that uptake is on the whole poor,  ranging from less than 10% and a maximum of 72%.  </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majority of healthcare is provided by private, independent gynaecologists there is yet to be regulation and quality control of the screening that women undergo. This is in contrast to the UKwhere an extensive Quality Assurance program underpins the NHS cervical screening program (NHSCSP) and ensures that standards of both cytology and colposcopy are maintained.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5B99D7A-CC9D-4953-80D7-2636FE2D5357}" type="slidenum">
              <a:rPr lang="en-US" altLang="en-US" sz="1200"/>
              <a:pPr eaLnBrk="1" hangingPunct="1"/>
              <a:t>10</a:t>
            </a:fld>
            <a:endParaRPr lang="en-US" altLang="en-US" sz="1200"/>
          </a:p>
        </p:txBody>
      </p:sp>
    </p:spTree>
    <p:extLst>
      <p:ext uri="{BB962C8B-B14F-4D97-AF65-F5344CB8AC3E}">
        <p14:creationId xmlns:p14="http://schemas.microsoft.com/office/powerpoint/2010/main" val="368860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a:t>
            </a:r>
            <a:r>
              <a:rPr lang="en-US" baseline="0" dirty="0"/>
              <a:t> of the objectives of colposcopy is to select and treat CIN3</a:t>
            </a:r>
            <a:endParaRPr lang="en-US" dirty="0"/>
          </a:p>
        </p:txBody>
      </p:sp>
      <p:sp>
        <p:nvSpPr>
          <p:cNvPr id="4" name="Slide Number Placeholder 3"/>
          <p:cNvSpPr>
            <a:spLocks noGrp="1"/>
          </p:cNvSpPr>
          <p:nvPr>
            <p:ph type="sldNum" sz="quarter" idx="10"/>
          </p:nvPr>
        </p:nvSpPr>
        <p:spPr/>
        <p:txBody>
          <a:bodyPr/>
          <a:lstStyle/>
          <a:p>
            <a:fld id="{B7E3D974-E628-704E-AA34-FF520EB08498}" type="slidenum">
              <a:rPr lang="en-US" smtClean="0"/>
              <a:t>13</a:t>
            </a:fld>
            <a:endParaRPr lang="en-US"/>
          </a:p>
        </p:txBody>
      </p:sp>
    </p:spTree>
    <p:extLst>
      <p:ext uri="{BB962C8B-B14F-4D97-AF65-F5344CB8AC3E}">
        <p14:creationId xmlns:p14="http://schemas.microsoft.com/office/powerpoint/2010/main" val="315972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Colposcopic findings are well described and</a:t>
            </a:r>
            <a:r>
              <a:rPr lang="en-US" baseline="0" dirty="0"/>
              <a:t> have an association with histological findings.  However, there is considerable </a:t>
            </a:r>
            <a:r>
              <a:rPr lang="en-US" baseline="0" dirty="0" err="1"/>
              <a:t>interobserver</a:t>
            </a:r>
            <a:r>
              <a:rPr lang="en-US" baseline="0" dirty="0"/>
              <a:t> variation and the findings themselves are non-specific</a:t>
            </a:r>
            <a:endParaRPr lang="en-US" dirty="0"/>
          </a:p>
        </p:txBody>
      </p:sp>
      <p:sp>
        <p:nvSpPr>
          <p:cNvPr id="4" name="Slide Number Placeholder 3"/>
          <p:cNvSpPr>
            <a:spLocks noGrp="1"/>
          </p:cNvSpPr>
          <p:nvPr>
            <p:ph type="sldNum" sz="quarter" idx="10"/>
          </p:nvPr>
        </p:nvSpPr>
        <p:spPr/>
        <p:txBody>
          <a:bodyPr/>
          <a:lstStyle/>
          <a:p>
            <a:fld id="{A6D06AD0-4CE6-4EA3-8038-254B56D4A4FD}"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D06AD0-4CE6-4EA3-8038-254B56D4A4FD}"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addition to the above, one can consider other technologies other that conventional colposcopy.  DYSIS</a:t>
            </a:r>
            <a:r>
              <a:rPr lang="en-US" baseline="0" dirty="0"/>
              <a:t> which essentially quantifies </a:t>
            </a:r>
            <a:r>
              <a:rPr lang="en-US" baseline="0" dirty="0" err="1"/>
              <a:t>aceto</a:t>
            </a:r>
            <a:r>
              <a:rPr lang="en-US" baseline="0" dirty="0"/>
              <a:t>-whiteness, and </a:t>
            </a:r>
            <a:r>
              <a:rPr lang="en-US" baseline="0" dirty="0" err="1"/>
              <a:t>Zedscan</a:t>
            </a:r>
            <a:r>
              <a:rPr lang="en-US" baseline="0" dirty="0"/>
              <a:t> that uses electrical impedance to evaluate the </a:t>
            </a:r>
            <a:r>
              <a:rPr lang="en-US" baseline="0"/>
              <a:t>cervical epithelium</a:t>
            </a:r>
            <a:endParaRPr lang="en-US" dirty="0"/>
          </a:p>
        </p:txBody>
      </p:sp>
      <p:sp>
        <p:nvSpPr>
          <p:cNvPr id="4" name="Slide Number Placeholder 3"/>
          <p:cNvSpPr>
            <a:spLocks noGrp="1"/>
          </p:cNvSpPr>
          <p:nvPr>
            <p:ph type="sldNum" sz="quarter" idx="10"/>
          </p:nvPr>
        </p:nvSpPr>
        <p:spPr/>
        <p:txBody>
          <a:bodyPr/>
          <a:lstStyle/>
          <a:p>
            <a:fld id="{B7E3D974-E628-704E-AA34-FF520EB08498}" type="slidenum">
              <a:rPr lang="en-US" smtClean="0"/>
              <a:t>18</a:t>
            </a:fld>
            <a:endParaRPr lang="en-US"/>
          </a:p>
        </p:txBody>
      </p:sp>
    </p:spTree>
    <p:extLst>
      <p:ext uri="{BB962C8B-B14F-4D97-AF65-F5344CB8AC3E}">
        <p14:creationId xmlns:p14="http://schemas.microsoft.com/office/powerpoint/2010/main" val="88984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3D974-E628-704E-AA34-FF520EB08498}" type="slidenum">
              <a:rPr lang="en-US" smtClean="0"/>
              <a:t>19</a:t>
            </a:fld>
            <a:endParaRPr lang="en-US"/>
          </a:p>
        </p:txBody>
      </p:sp>
    </p:spTree>
    <p:extLst>
      <p:ext uri="{BB962C8B-B14F-4D97-AF65-F5344CB8AC3E}">
        <p14:creationId xmlns:p14="http://schemas.microsoft.com/office/powerpoint/2010/main" val="3827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B62802E-24FF-7443-B663-ABA6E6173412}"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6042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62802E-24FF-7443-B663-ABA6E6173412}"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34626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62802E-24FF-7443-B663-ABA6E6173412}"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215936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62802E-24FF-7443-B663-ABA6E6173412}"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219844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62802E-24FF-7443-B663-ABA6E6173412}"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151385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B62802E-24FF-7443-B663-ABA6E6173412}"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8093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B62802E-24FF-7443-B663-ABA6E6173412}"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127388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B62802E-24FF-7443-B663-ABA6E6173412}"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203580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802E-24FF-7443-B663-ABA6E6173412}"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357784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62802E-24FF-7443-B663-ABA6E6173412}"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262956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62802E-24FF-7443-B663-ABA6E6173412}"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33E44-46D9-5E4C-B22A-98AFB44E6221}" type="slidenum">
              <a:rPr lang="en-US" smtClean="0"/>
              <a:t>‹#›</a:t>
            </a:fld>
            <a:endParaRPr lang="en-US"/>
          </a:p>
        </p:txBody>
      </p:sp>
    </p:spTree>
    <p:extLst>
      <p:ext uri="{BB962C8B-B14F-4D97-AF65-F5344CB8AC3E}">
        <p14:creationId xmlns:p14="http://schemas.microsoft.com/office/powerpoint/2010/main" val="327653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2802E-24FF-7443-B663-ABA6E6173412}" type="datetimeFigureOut">
              <a:rPr lang="en-US" smtClean="0"/>
              <a:t>11/26/2019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3E44-46D9-5E4C-B22A-98AFB44E6221}" type="slidenum">
              <a:rPr lang="en-US" smtClean="0"/>
              <a:t>‹#›</a:t>
            </a:fld>
            <a:endParaRPr lang="en-US"/>
          </a:p>
        </p:txBody>
      </p:sp>
    </p:spTree>
    <p:extLst>
      <p:ext uri="{BB962C8B-B14F-4D97-AF65-F5344CB8AC3E}">
        <p14:creationId xmlns:p14="http://schemas.microsoft.com/office/powerpoint/2010/main" val="307623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8" Type="http://schemas.openxmlformats.org/officeDocument/2006/relationships/image" Target="../media/image36.gif"/><Relationship Id="rId13" Type="http://schemas.openxmlformats.org/officeDocument/2006/relationships/image" Target="../media/image18.png"/><Relationship Id="rId18" Type="http://schemas.openxmlformats.org/officeDocument/2006/relationships/image" Target="../media/image43.gif"/><Relationship Id="rId26" Type="http://schemas.openxmlformats.org/officeDocument/2006/relationships/image" Target="../media/image20.jpeg"/><Relationship Id="rId3" Type="http://schemas.openxmlformats.org/officeDocument/2006/relationships/image" Target="../media/image13.gif"/><Relationship Id="rId21" Type="http://schemas.openxmlformats.org/officeDocument/2006/relationships/image" Target="../media/image38.gif"/><Relationship Id="rId7" Type="http://schemas.openxmlformats.org/officeDocument/2006/relationships/image" Target="../media/image28.jpeg"/><Relationship Id="rId12" Type="http://schemas.openxmlformats.org/officeDocument/2006/relationships/image" Target="../media/image35.gif"/><Relationship Id="rId17" Type="http://schemas.openxmlformats.org/officeDocument/2006/relationships/image" Target="../media/image24.gif"/><Relationship Id="rId25" Type="http://schemas.openxmlformats.org/officeDocument/2006/relationships/image" Target="../media/image22.gif"/><Relationship Id="rId33" Type="http://schemas.openxmlformats.org/officeDocument/2006/relationships/image" Target="../media/image3.png"/><Relationship Id="rId2" Type="http://schemas.openxmlformats.org/officeDocument/2006/relationships/image" Target="../media/image11.jpeg"/><Relationship Id="rId16" Type="http://schemas.openxmlformats.org/officeDocument/2006/relationships/image" Target="../media/image34.gif"/><Relationship Id="rId20" Type="http://schemas.openxmlformats.org/officeDocument/2006/relationships/image" Target="../media/image39.jpeg"/><Relationship Id="rId29"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gif"/><Relationship Id="rId24" Type="http://schemas.openxmlformats.org/officeDocument/2006/relationships/image" Target="../media/image29.gif"/><Relationship Id="rId32" Type="http://schemas.openxmlformats.org/officeDocument/2006/relationships/image" Target="../media/image45.emf"/><Relationship Id="rId5" Type="http://schemas.openxmlformats.org/officeDocument/2006/relationships/image" Target="../media/image14.gif"/><Relationship Id="rId15" Type="http://schemas.openxmlformats.org/officeDocument/2006/relationships/image" Target="../media/image21.gif"/><Relationship Id="rId23" Type="http://schemas.openxmlformats.org/officeDocument/2006/relationships/image" Target="../media/image27.jpeg"/><Relationship Id="rId28" Type="http://schemas.openxmlformats.org/officeDocument/2006/relationships/image" Target="../media/image37.gif"/><Relationship Id="rId10" Type="http://schemas.openxmlformats.org/officeDocument/2006/relationships/image" Target="../media/image25.gif"/><Relationship Id="rId19" Type="http://schemas.openxmlformats.org/officeDocument/2006/relationships/image" Target="../media/image19.jpeg"/><Relationship Id="rId31" Type="http://schemas.openxmlformats.org/officeDocument/2006/relationships/image" Target="../media/image41.emf"/><Relationship Id="rId4" Type="http://schemas.openxmlformats.org/officeDocument/2006/relationships/image" Target="../media/image16.gif"/><Relationship Id="rId9" Type="http://schemas.openxmlformats.org/officeDocument/2006/relationships/image" Target="../media/image30.jpeg"/><Relationship Id="rId14" Type="http://schemas.openxmlformats.org/officeDocument/2006/relationships/image" Target="../media/image40.jpeg"/><Relationship Id="rId22" Type="http://schemas.openxmlformats.org/officeDocument/2006/relationships/image" Target="../media/image33.gif"/><Relationship Id="rId27" Type="http://schemas.openxmlformats.org/officeDocument/2006/relationships/image" Target="../media/image26.jpeg"/><Relationship Id="rId30"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5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18" Type="http://schemas.openxmlformats.org/officeDocument/2006/relationships/image" Target="../media/image26.jpeg"/><Relationship Id="rId26" Type="http://schemas.openxmlformats.org/officeDocument/2006/relationships/image" Target="../media/image34.gif"/><Relationship Id="rId3" Type="http://schemas.openxmlformats.org/officeDocument/2006/relationships/image" Target="../media/image11.jpeg"/><Relationship Id="rId21" Type="http://schemas.openxmlformats.org/officeDocument/2006/relationships/image" Target="../media/image29.gif"/><Relationship Id="rId34" Type="http://schemas.openxmlformats.org/officeDocument/2006/relationships/image" Target="../media/image42.emf"/><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gif"/><Relationship Id="rId25" Type="http://schemas.openxmlformats.org/officeDocument/2006/relationships/image" Target="../media/image33.gif"/><Relationship Id="rId33" Type="http://schemas.openxmlformats.org/officeDocument/2006/relationships/image" Target="../media/image41.emf"/><Relationship Id="rId2" Type="http://schemas.openxmlformats.org/officeDocument/2006/relationships/image" Target="../media/image10.jpeg"/><Relationship Id="rId16" Type="http://schemas.openxmlformats.org/officeDocument/2006/relationships/image" Target="../media/image24.gif"/><Relationship Id="rId20" Type="http://schemas.openxmlformats.org/officeDocument/2006/relationships/image" Target="../media/image28.jpeg"/><Relationship Id="rId29" Type="http://schemas.openxmlformats.org/officeDocument/2006/relationships/image" Target="../media/image37.gif"/><Relationship Id="rId1" Type="http://schemas.openxmlformats.org/officeDocument/2006/relationships/slideLayout" Target="../slideLayouts/slideLayout7.xml"/><Relationship Id="rId6" Type="http://schemas.openxmlformats.org/officeDocument/2006/relationships/image" Target="../media/image14.gif"/><Relationship Id="rId11" Type="http://schemas.openxmlformats.org/officeDocument/2006/relationships/image" Target="../media/image19.jpeg"/><Relationship Id="rId24" Type="http://schemas.openxmlformats.org/officeDocument/2006/relationships/image" Target="../media/image32.jpeg"/><Relationship Id="rId32" Type="http://schemas.openxmlformats.org/officeDocument/2006/relationships/image" Target="../media/image40.jpeg"/><Relationship Id="rId5" Type="http://schemas.openxmlformats.org/officeDocument/2006/relationships/image" Target="../media/image13.gif"/><Relationship Id="rId15" Type="http://schemas.openxmlformats.org/officeDocument/2006/relationships/image" Target="../media/image23.gif"/><Relationship Id="rId23" Type="http://schemas.openxmlformats.org/officeDocument/2006/relationships/image" Target="../media/image31.gif"/><Relationship Id="rId28" Type="http://schemas.openxmlformats.org/officeDocument/2006/relationships/image" Target="../media/image36.gif"/><Relationship Id="rId36" Type="http://schemas.openxmlformats.org/officeDocument/2006/relationships/image" Target="../media/image3.png"/><Relationship Id="rId10" Type="http://schemas.openxmlformats.org/officeDocument/2006/relationships/image" Target="../media/image18.png"/><Relationship Id="rId19" Type="http://schemas.openxmlformats.org/officeDocument/2006/relationships/image" Target="../media/image27.jpeg"/><Relationship Id="rId31" Type="http://schemas.openxmlformats.org/officeDocument/2006/relationships/image" Target="../media/image39.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gif"/><Relationship Id="rId22" Type="http://schemas.openxmlformats.org/officeDocument/2006/relationships/image" Target="../media/image30.jpeg"/><Relationship Id="rId27" Type="http://schemas.openxmlformats.org/officeDocument/2006/relationships/image" Target="../media/image35.gif"/><Relationship Id="rId30" Type="http://schemas.openxmlformats.org/officeDocument/2006/relationships/image" Target="../media/image38.gif"/><Relationship Id="rId35"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5.gif"/><Relationship Id="rId18" Type="http://schemas.openxmlformats.org/officeDocument/2006/relationships/image" Target="../media/image24.gif"/><Relationship Id="rId26" Type="http://schemas.openxmlformats.org/officeDocument/2006/relationships/image" Target="../media/image29.gif"/><Relationship Id="rId3" Type="http://schemas.openxmlformats.org/officeDocument/2006/relationships/image" Target="../media/image12.jpeg"/><Relationship Id="rId21" Type="http://schemas.openxmlformats.org/officeDocument/2006/relationships/image" Target="../media/image39.jpeg"/><Relationship Id="rId34" Type="http://schemas.openxmlformats.org/officeDocument/2006/relationships/diagramQuickStyle" Target="../diagrams/quickStyle1.xml"/><Relationship Id="rId7" Type="http://schemas.openxmlformats.org/officeDocument/2006/relationships/image" Target="../media/image17.png"/><Relationship Id="rId12" Type="http://schemas.openxmlformats.org/officeDocument/2006/relationships/image" Target="../media/image23.gif"/><Relationship Id="rId17" Type="http://schemas.openxmlformats.org/officeDocument/2006/relationships/image" Target="../media/image34.gif"/><Relationship Id="rId25" Type="http://schemas.openxmlformats.org/officeDocument/2006/relationships/image" Target="../media/image27.jpeg"/><Relationship Id="rId33" Type="http://schemas.openxmlformats.org/officeDocument/2006/relationships/diagramLayout" Target="../diagrams/layout1.xml"/><Relationship Id="rId2" Type="http://schemas.openxmlformats.org/officeDocument/2006/relationships/image" Target="../media/image11.jpeg"/><Relationship Id="rId16" Type="http://schemas.openxmlformats.org/officeDocument/2006/relationships/image" Target="../media/image21.gif"/><Relationship Id="rId20" Type="http://schemas.openxmlformats.org/officeDocument/2006/relationships/image" Target="../media/image19.jpeg"/><Relationship Id="rId29"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4.gif"/><Relationship Id="rId11" Type="http://schemas.openxmlformats.org/officeDocument/2006/relationships/image" Target="../media/image25.gif"/><Relationship Id="rId24" Type="http://schemas.openxmlformats.org/officeDocument/2006/relationships/image" Target="../media/image33.gif"/><Relationship Id="rId32" Type="http://schemas.openxmlformats.org/officeDocument/2006/relationships/diagramData" Target="../diagrams/data1.xml"/><Relationship Id="rId37" Type="http://schemas.openxmlformats.org/officeDocument/2006/relationships/image" Target="../media/image3.png"/><Relationship Id="rId5" Type="http://schemas.openxmlformats.org/officeDocument/2006/relationships/image" Target="../media/image16.gif"/><Relationship Id="rId15" Type="http://schemas.openxmlformats.org/officeDocument/2006/relationships/image" Target="../media/image40.jpeg"/><Relationship Id="rId23" Type="http://schemas.openxmlformats.org/officeDocument/2006/relationships/image" Target="../media/image31.gif"/><Relationship Id="rId28" Type="http://schemas.openxmlformats.org/officeDocument/2006/relationships/image" Target="../media/image20.jpeg"/><Relationship Id="rId36" Type="http://schemas.microsoft.com/office/2007/relationships/diagramDrawing" Target="../diagrams/drawing1.xml"/><Relationship Id="rId10" Type="http://schemas.openxmlformats.org/officeDocument/2006/relationships/image" Target="../media/image30.jpeg"/><Relationship Id="rId19" Type="http://schemas.openxmlformats.org/officeDocument/2006/relationships/image" Target="../media/image43.gif"/><Relationship Id="rId31" Type="http://schemas.openxmlformats.org/officeDocument/2006/relationships/image" Target="../media/image37.gif"/><Relationship Id="rId4" Type="http://schemas.openxmlformats.org/officeDocument/2006/relationships/image" Target="../media/image13.gif"/><Relationship Id="rId9" Type="http://schemas.openxmlformats.org/officeDocument/2006/relationships/image" Target="../media/image36.gif"/><Relationship Id="rId14" Type="http://schemas.openxmlformats.org/officeDocument/2006/relationships/image" Target="../media/image18.png"/><Relationship Id="rId22" Type="http://schemas.openxmlformats.org/officeDocument/2006/relationships/image" Target="../media/image38.gif"/><Relationship Id="rId27" Type="http://schemas.openxmlformats.org/officeDocument/2006/relationships/image" Target="../media/image22.gif"/><Relationship Id="rId30" Type="http://schemas.openxmlformats.org/officeDocument/2006/relationships/image" Target="../media/image32.jpeg"/><Relationship Id="rId35"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49" y="501940"/>
            <a:ext cx="5194476" cy="1143000"/>
          </a:xfrm>
        </p:spPr>
        <p:txBody>
          <a:bodyPr>
            <a:noAutofit/>
          </a:bodyPr>
          <a:lstStyle/>
          <a:p>
            <a:r>
              <a:rPr lang="en-US" sz="4000" b="1" dirty="0"/>
              <a:t>Responding to changes</a:t>
            </a:r>
          </a:p>
        </p:txBody>
      </p:sp>
      <p:sp>
        <p:nvSpPr>
          <p:cNvPr id="9" name="TextBox 8"/>
          <p:cNvSpPr txBox="1"/>
          <p:nvPr/>
        </p:nvSpPr>
        <p:spPr>
          <a:xfrm>
            <a:off x="2158969" y="5805149"/>
            <a:ext cx="8260516" cy="451406"/>
          </a:xfrm>
          <a:prstGeom prst="rect">
            <a:avLst/>
          </a:prstGeom>
          <a:noFill/>
          <a:ln>
            <a:solidFill>
              <a:schemeClr val="bg1"/>
            </a:solidFill>
          </a:ln>
        </p:spPr>
        <p:txBody>
          <a:bodyPr wrap="square" rtlCol="0">
            <a:spAutoFit/>
          </a:bodyPr>
          <a:lstStyle/>
          <a:p>
            <a:pPr algn="ctr">
              <a:lnSpc>
                <a:spcPct val="120000"/>
              </a:lnSpc>
            </a:pPr>
            <a:endParaRPr lang="en-US" sz="2000" b="1" dirty="0"/>
          </a:p>
        </p:txBody>
      </p:sp>
      <p:pic>
        <p:nvPicPr>
          <p:cNvPr id="6" name="Picture 5" descr="Mona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39" y="1625027"/>
            <a:ext cx="7825042" cy="4125551"/>
          </a:xfrm>
          <a:prstGeom prst="rect">
            <a:avLst/>
          </a:prstGeom>
        </p:spPr>
      </p:pic>
      <p:pic>
        <p:nvPicPr>
          <p:cNvPr id="8" name="Picture 7" descr="O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7" y="53106"/>
            <a:ext cx="1526330" cy="1526330"/>
          </a:xfrm>
          <a:prstGeom prst="rect">
            <a:avLst/>
          </a:prstGeom>
        </p:spPr>
      </p:pic>
      <p:pic>
        <p:nvPicPr>
          <p:cNvPr id="10" name="Picture 9" descr="title-efc-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46212" y="61955"/>
            <a:ext cx="1459375" cy="145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EA52FCD7-AFA5-42D1-B8D2-F38689C93537}"/>
              </a:ext>
            </a:extLst>
          </p:cNvPr>
          <p:cNvSpPr>
            <a:spLocks noGrp="1"/>
          </p:cNvSpPr>
          <p:nvPr>
            <p:ph idx="1"/>
          </p:nvPr>
        </p:nvSpPr>
        <p:spPr>
          <a:xfrm>
            <a:off x="4166856" y="5906585"/>
            <a:ext cx="4584569" cy="699939"/>
          </a:xfrm>
        </p:spPr>
        <p:txBody>
          <a:bodyPr/>
          <a:lstStyle/>
          <a:p>
            <a:pPr marL="0" indent="0">
              <a:buNone/>
            </a:pPr>
            <a:r>
              <a:rPr lang="en-US" dirty="0"/>
              <a:t>Professor Charles Redman</a:t>
            </a:r>
          </a:p>
        </p:txBody>
      </p:sp>
    </p:spTree>
    <p:extLst>
      <p:ext uri="{BB962C8B-B14F-4D97-AF65-F5344CB8AC3E}">
        <p14:creationId xmlns:p14="http://schemas.microsoft.com/office/powerpoint/2010/main" val="339246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5497565"/>
              </p:ext>
            </p:extLst>
          </p:nvPr>
        </p:nvGraphicFramePr>
        <p:xfrm>
          <a:off x="1524001" y="0"/>
          <a:ext cx="6096000" cy="675088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7375296"/>
                    </a:ext>
                  </a:extLst>
                </a:gridCol>
                <a:gridCol w="2032000">
                  <a:extLst>
                    <a:ext uri="{9D8B030D-6E8A-4147-A177-3AD203B41FA5}">
                      <a16:colId xmlns:a16="http://schemas.microsoft.com/office/drawing/2014/main" val="2715103700"/>
                    </a:ext>
                  </a:extLst>
                </a:gridCol>
                <a:gridCol w="2032000">
                  <a:extLst>
                    <a:ext uri="{9D8B030D-6E8A-4147-A177-3AD203B41FA5}">
                      <a16:colId xmlns:a16="http://schemas.microsoft.com/office/drawing/2014/main" val="703147037"/>
                    </a:ext>
                  </a:extLst>
                </a:gridCol>
              </a:tblGrid>
              <a:tr h="625790">
                <a:tc>
                  <a:txBody>
                    <a:bodyPr/>
                    <a:lstStyle/>
                    <a:p>
                      <a:r>
                        <a:rPr lang="en-GB" b="1" dirty="0"/>
                        <a:t>Country</a:t>
                      </a:r>
                    </a:p>
                  </a:txBody>
                  <a:tcPr marL="68580" marR="68580"/>
                </a:tc>
                <a:tc>
                  <a:txBody>
                    <a:bodyPr/>
                    <a:lstStyle/>
                    <a:p>
                      <a:pPr algn="ctr"/>
                      <a:r>
                        <a:rPr lang="en-GB" b="1" dirty="0"/>
                        <a:t>Screening coverage</a:t>
                      </a:r>
                    </a:p>
                  </a:txBody>
                  <a:tcPr marL="68580" marR="68580"/>
                </a:tc>
                <a:tc>
                  <a:txBody>
                    <a:bodyPr/>
                    <a:lstStyle/>
                    <a:p>
                      <a:pPr algn="ctr"/>
                      <a:r>
                        <a:rPr lang="en-GB" b="1" dirty="0"/>
                        <a:t>Outside of programme</a:t>
                      </a:r>
                    </a:p>
                  </a:txBody>
                  <a:tcPr marL="68580" marR="68580"/>
                </a:tc>
                <a:extLst>
                  <a:ext uri="{0D108BD9-81ED-4DB2-BD59-A6C34878D82A}">
                    <a16:rowId xmlns:a16="http://schemas.microsoft.com/office/drawing/2014/main" val="1645783643"/>
                  </a:ext>
                </a:extLst>
              </a:tr>
              <a:tr h="339489">
                <a:tc>
                  <a:txBody>
                    <a:bodyPr/>
                    <a:lstStyle/>
                    <a:p>
                      <a:r>
                        <a:rPr lang="en-GB" sz="1400" b="1" dirty="0">
                          <a:solidFill>
                            <a:schemeClr val="tx1"/>
                          </a:solidFill>
                        </a:rPr>
                        <a:t>Czech Republic</a:t>
                      </a:r>
                    </a:p>
                  </a:txBody>
                  <a:tcPr marL="68580" marR="68580"/>
                </a:tc>
                <a:tc>
                  <a:txBody>
                    <a:bodyPr/>
                    <a:lstStyle/>
                    <a:p>
                      <a:pPr algn="ctr"/>
                      <a:r>
                        <a:rPr lang="en-GB" sz="1400" b="1" dirty="0">
                          <a:solidFill>
                            <a:schemeClr val="tx1"/>
                          </a:solidFill>
                        </a:rPr>
                        <a:t>55%</a:t>
                      </a:r>
                    </a:p>
                  </a:txBody>
                  <a:tcPr marL="68580" marR="68580"/>
                </a:tc>
                <a:tc>
                  <a:txBody>
                    <a:bodyPr/>
                    <a:lstStyle/>
                    <a:p>
                      <a:pPr algn="ctr"/>
                      <a:r>
                        <a:rPr lang="en-GB" sz="1400" b="1" dirty="0">
                          <a:solidFill>
                            <a:schemeClr val="tx1"/>
                          </a:solidFill>
                        </a:rPr>
                        <a:t>?</a:t>
                      </a:r>
                    </a:p>
                  </a:txBody>
                  <a:tcPr marL="68580" marR="68580"/>
                </a:tc>
                <a:extLst>
                  <a:ext uri="{0D108BD9-81ED-4DB2-BD59-A6C34878D82A}">
                    <a16:rowId xmlns:a16="http://schemas.microsoft.com/office/drawing/2014/main" val="2277893261"/>
                  </a:ext>
                </a:extLst>
              </a:tr>
              <a:tr h="339489">
                <a:tc>
                  <a:txBody>
                    <a:bodyPr/>
                    <a:lstStyle/>
                    <a:p>
                      <a:r>
                        <a:rPr lang="en-GB" sz="1400" b="1" dirty="0">
                          <a:solidFill>
                            <a:schemeClr val="tx1"/>
                          </a:solidFill>
                        </a:rPr>
                        <a:t>Denmark</a:t>
                      </a:r>
                    </a:p>
                  </a:txBody>
                  <a:tcPr marL="68580" marR="68580"/>
                </a:tc>
                <a:tc>
                  <a:txBody>
                    <a:bodyPr/>
                    <a:lstStyle/>
                    <a:p>
                      <a:pPr algn="ctr"/>
                      <a:r>
                        <a:rPr lang="en-GB" sz="1400" b="1" dirty="0">
                          <a:solidFill>
                            <a:schemeClr val="tx1"/>
                          </a:solidFill>
                        </a:rPr>
                        <a:t>75%</a:t>
                      </a:r>
                    </a:p>
                  </a:txBody>
                  <a:tcPr marL="68580" marR="68580"/>
                </a:tc>
                <a:tc>
                  <a:txBody>
                    <a:bodyPr/>
                    <a:lstStyle/>
                    <a:p>
                      <a:pPr algn="ctr"/>
                      <a:r>
                        <a:rPr lang="en-GB" sz="1400" b="1" dirty="0">
                          <a:solidFill>
                            <a:schemeClr val="tx1"/>
                          </a:solidFill>
                        </a:rPr>
                        <a:t>10%</a:t>
                      </a:r>
                    </a:p>
                  </a:txBody>
                  <a:tcPr marL="68580" marR="68580"/>
                </a:tc>
                <a:extLst>
                  <a:ext uri="{0D108BD9-81ED-4DB2-BD59-A6C34878D82A}">
                    <a16:rowId xmlns:a16="http://schemas.microsoft.com/office/drawing/2014/main" val="3840377501"/>
                  </a:ext>
                </a:extLst>
              </a:tr>
              <a:tr h="339489">
                <a:tc>
                  <a:txBody>
                    <a:bodyPr/>
                    <a:lstStyle/>
                    <a:p>
                      <a:r>
                        <a:rPr lang="en-GB" sz="1400" b="1" dirty="0">
                          <a:solidFill>
                            <a:schemeClr val="tx1"/>
                          </a:solidFill>
                        </a:rPr>
                        <a:t>Estonia</a:t>
                      </a:r>
                    </a:p>
                  </a:txBody>
                  <a:tcPr marL="68580" marR="68580"/>
                </a:tc>
                <a:tc>
                  <a:txBody>
                    <a:bodyPr/>
                    <a:lstStyle/>
                    <a:p>
                      <a:pPr algn="ctr"/>
                      <a:r>
                        <a:rPr lang="en-GB" sz="1400" b="1" dirty="0">
                          <a:solidFill>
                            <a:schemeClr val="tx1"/>
                          </a:solidFill>
                        </a:rPr>
                        <a:t>35%</a:t>
                      </a:r>
                    </a:p>
                  </a:txBody>
                  <a:tcPr marL="68580" marR="68580"/>
                </a:tc>
                <a:tc>
                  <a:txBody>
                    <a:bodyPr/>
                    <a:lstStyle/>
                    <a:p>
                      <a:pPr algn="ctr"/>
                      <a:r>
                        <a:rPr lang="en-GB" sz="1400" b="1" dirty="0">
                          <a:solidFill>
                            <a:schemeClr val="tx1"/>
                          </a:solidFill>
                        </a:rPr>
                        <a:t>80%</a:t>
                      </a:r>
                    </a:p>
                  </a:txBody>
                  <a:tcPr marL="68580" marR="68580"/>
                </a:tc>
                <a:extLst>
                  <a:ext uri="{0D108BD9-81ED-4DB2-BD59-A6C34878D82A}">
                    <a16:rowId xmlns:a16="http://schemas.microsoft.com/office/drawing/2014/main" val="3430628356"/>
                  </a:ext>
                </a:extLst>
              </a:tr>
              <a:tr h="339489">
                <a:tc>
                  <a:txBody>
                    <a:bodyPr/>
                    <a:lstStyle/>
                    <a:p>
                      <a:r>
                        <a:rPr lang="en-GB" sz="1400" b="1" dirty="0">
                          <a:solidFill>
                            <a:schemeClr val="tx1"/>
                          </a:solidFill>
                        </a:rPr>
                        <a:t>Finland</a:t>
                      </a:r>
                    </a:p>
                  </a:txBody>
                  <a:tcPr marL="68580" marR="68580"/>
                </a:tc>
                <a:tc>
                  <a:txBody>
                    <a:bodyPr/>
                    <a:lstStyle/>
                    <a:p>
                      <a:pPr algn="ctr"/>
                      <a:r>
                        <a:rPr lang="en-GB" sz="1400" b="1" dirty="0">
                          <a:solidFill>
                            <a:schemeClr val="tx1"/>
                          </a:solidFill>
                        </a:rPr>
                        <a:t>70%</a:t>
                      </a:r>
                    </a:p>
                  </a:txBody>
                  <a:tcPr marL="68580" marR="68580"/>
                </a:tc>
                <a:tc>
                  <a:txBody>
                    <a:bodyPr/>
                    <a:lstStyle/>
                    <a:p>
                      <a:pPr algn="ctr"/>
                      <a:r>
                        <a:rPr lang="en-GB" sz="1400" b="1" dirty="0">
                          <a:solidFill>
                            <a:schemeClr val="tx1"/>
                          </a:solidFill>
                        </a:rPr>
                        <a:t>60%</a:t>
                      </a:r>
                    </a:p>
                  </a:txBody>
                  <a:tcPr marL="68580" marR="68580"/>
                </a:tc>
                <a:extLst>
                  <a:ext uri="{0D108BD9-81ED-4DB2-BD59-A6C34878D82A}">
                    <a16:rowId xmlns:a16="http://schemas.microsoft.com/office/drawing/2014/main" val="1373388983"/>
                  </a:ext>
                </a:extLst>
              </a:tr>
              <a:tr h="339489">
                <a:tc>
                  <a:txBody>
                    <a:bodyPr/>
                    <a:lstStyle/>
                    <a:p>
                      <a:r>
                        <a:rPr lang="en-GB" sz="1400" b="1" dirty="0">
                          <a:solidFill>
                            <a:schemeClr val="tx1"/>
                          </a:solidFill>
                        </a:rPr>
                        <a:t>France</a:t>
                      </a:r>
                    </a:p>
                  </a:txBody>
                  <a:tcPr marL="68580" marR="68580"/>
                </a:tc>
                <a:tc>
                  <a:txBody>
                    <a:bodyPr/>
                    <a:lstStyle/>
                    <a:p>
                      <a:pPr algn="ctr"/>
                      <a:r>
                        <a:rPr lang="en-GB" sz="1400" b="1" dirty="0">
                          <a:solidFill>
                            <a:schemeClr val="tx1"/>
                          </a:solidFill>
                        </a:rPr>
                        <a:t>13%</a:t>
                      </a:r>
                    </a:p>
                  </a:txBody>
                  <a:tcPr marL="68580" marR="68580"/>
                </a:tc>
                <a:tc>
                  <a:txBody>
                    <a:bodyPr/>
                    <a:lstStyle/>
                    <a:p>
                      <a:pPr algn="ctr"/>
                      <a:r>
                        <a:rPr lang="en-GB" sz="1400" b="1" dirty="0">
                          <a:solidFill>
                            <a:schemeClr val="tx1"/>
                          </a:solidFill>
                        </a:rPr>
                        <a:t>?</a:t>
                      </a:r>
                    </a:p>
                  </a:txBody>
                  <a:tcPr marL="68580" marR="68580"/>
                </a:tc>
                <a:extLst>
                  <a:ext uri="{0D108BD9-81ED-4DB2-BD59-A6C34878D82A}">
                    <a16:rowId xmlns:a16="http://schemas.microsoft.com/office/drawing/2014/main" val="2944153535"/>
                  </a:ext>
                </a:extLst>
              </a:tr>
              <a:tr h="339489">
                <a:tc>
                  <a:txBody>
                    <a:bodyPr/>
                    <a:lstStyle/>
                    <a:p>
                      <a:r>
                        <a:rPr lang="en-GB" sz="1400" b="1" dirty="0">
                          <a:solidFill>
                            <a:schemeClr val="tx1"/>
                          </a:solidFill>
                        </a:rPr>
                        <a:t>Hungary</a:t>
                      </a:r>
                    </a:p>
                  </a:txBody>
                  <a:tcPr marL="68580" marR="68580"/>
                </a:tc>
                <a:tc>
                  <a:txBody>
                    <a:bodyPr/>
                    <a:lstStyle/>
                    <a:p>
                      <a:pPr algn="ctr"/>
                      <a:r>
                        <a:rPr lang="en-GB" sz="1400" b="1" dirty="0">
                          <a:solidFill>
                            <a:schemeClr val="tx1"/>
                          </a:solidFill>
                        </a:rPr>
                        <a:t>&lt;10%</a:t>
                      </a:r>
                    </a:p>
                  </a:txBody>
                  <a:tcPr marL="68580" marR="68580"/>
                </a:tc>
                <a:tc>
                  <a:txBody>
                    <a:bodyPr/>
                    <a:lstStyle/>
                    <a:p>
                      <a:pPr algn="ctr"/>
                      <a:r>
                        <a:rPr lang="en-GB" sz="1400" b="1" dirty="0">
                          <a:solidFill>
                            <a:schemeClr val="tx1"/>
                          </a:solidFill>
                        </a:rPr>
                        <a:t>?</a:t>
                      </a:r>
                    </a:p>
                  </a:txBody>
                  <a:tcPr marL="68580" marR="68580"/>
                </a:tc>
                <a:extLst>
                  <a:ext uri="{0D108BD9-81ED-4DB2-BD59-A6C34878D82A}">
                    <a16:rowId xmlns:a16="http://schemas.microsoft.com/office/drawing/2014/main" val="2024280314"/>
                  </a:ext>
                </a:extLst>
              </a:tr>
              <a:tr h="339489">
                <a:tc>
                  <a:txBody>
                    <a:bodyPr/>
                    <a:lstStyle/>
                    <a:p>
                      <a:r>
                        <a:rPr lang="en-GB" sz="1400" b="1" dirty="0">
                          <a:solidFill>
                            <a:schemeClr val="tx1"/>
                          </a:solidFill>
                        </a:rPr>
                        <a:t>Iceland</a:t>
                      </a:r>
                    </a:p>
                  </a:txBody>
                  <a:tcPr marL="68580" marR="68580"/>
                </a:tc>
                <a:tc>
                  <a:txBody>
                    <a:bodyPr/>
                    <a:lstStyle/>
                    <a:p>
                      <a:pPr algn="ctr"/>
                      <a:r>
                        <a:rPr lang="en-GB" sz="1400" b="1" dirty="0">
                          <a:solidFill>
                            <a:schemeClr val="tx1"/>
                          </a:solidFill>
                        </a:rPr>
                        <a:t>72-75%</a:t>
                      </a:r>
                    </a:p>
                  </a:txBody>
                  <a:tcPr marL="68580" marR="68580"/>
                </a:tc>
                <a:tc>
                  <a:txBody>
                    <a:bodyPr/>
                    <a:lstStyle/>
                    <a:p>
                      <a:pPr algn="ctr"/>
                      <a:r>
                        <a:rPr lang="en-GB" sz="1400" b="1" dirty="0">
                          <a:solidFill>
                            <a:schemeClr val="tx1"/>
                          </a:solidFill>
                        </a:rPr>
                        <a:t>40%</a:t>
                      </a:r>
                    </a:p>
                  </a:txBody>
                  <a:tcPr marL="68580" marR="68580"/>
                </a:tc>
                <a:extLst>
                  <a:ext uri="{0D108BD9-81ED-4DB2-BD59-A6C34878D82A}">
                    <a16:rowId xmlns:a16="http://schemas.microsoft.com/office/drawing/2014/main" val="3716330198"/>
                  </a:ext>
                </a:extLst>
              </a:tr>
              <a:tr h="339489">
                <a:tc>
                  <a:txBody>
                    <a:bodyPr/>
                    <a:lstStyle/>
                    <a:p>
                      <a:r>
                        <a:rPr lang="en-GB" sz="1400" b="1" dirty="0"/>
                        <a:t>Ireland</a:t>
                      </a:r>
                    </a:p>
                  </a:txBody>
                  <a:tcPr marL="68580" marR="68580"/>
                </a:tc>
                <a:tc>
                  <a:txBody>
                    <a:bodyPr/>
                    <a:lstStyle/>
                    <a:p>
                      <a:pPr algn="ctr"/>
                      <a:r>
                        <a:rPr lang="en-GB" sz="1400" b="1" dirty="0"/>
                        <a:t>72-75%</a:t>
                      </a:r>
                    </a:p>
                  </a:txBody>
                  <a:tcPr marL="68580" marR="68580"/>
                </a:tc>
                <a:tc>
                  <a:txBody>
                    <a:bodyPr/>
                    <a:lstStyle/>
                    <a:p>
                      <a:pPr algn="ctr"/>
                      <a:r>
                        <a:rPr lang="en-GB" sz="1400" b="1" dirty="0"/>
                        <a:t>?</a:t>
                      </a:r>
                    </a:p>
                  </a:txBody>
                  <a:tcPr marL="68580" marR="68580"/>
                </a:tc>
                <a:extLst>
                  <a:ext uri="{0D108BD9-81ED-4DB2-BD59-A6C34878D82A}">
                    <a16:rowId xmlns:a16="http://schemas.microsoft.com/office/drawing/2014/main" val="4237685091"/>
                  </a:ext>
                </a:extLst>
              </a:tr>
              <a:tr h="339489">
                <a:tc>
                  <a:txBody>
                    <a:bodyPr/>
                    <a:lstStyle/>
                    <a:p>
                      <a:r>
                        <a:rPr lang="en-GB" sz="1400" b="1" dirty="0"/>
                        <a:t>Italy</a:t>
                      </a:r>
                    </a:p>
                  </a:txBody>
                  <a:tcPr marL="68580" marR="68580"/>
                </a:tc>
                <a:tc>
                  <a:txBody>
                    <a:bodyPr/>
                    <a:lstStyle/>
                    <a:p>
                      <a:pPr algn="ctr"/>
                      <a:r>
                        <a:rPr lang="en-GB" sz="1400" b="1" dirty="0"/>
                        <a:t>75%</a:t>
                      </a:r>
                    </a:p>
                  </a:txBody>
                  <a:tcPr marL="68580" marR="68580"/>
                </a:tc>
                <a:tc>
                  <a:txBody>
                    <a:bodyPr/>
                    <a:lstStyle/>
                    <a:p>
                      <a:pPr algn="ctr"/>
                      <a:r>
                        <a:rPr lang="en-GB" sz="1400" b="1" dirty="0"/>
                        <a:t>50%</a:t>
                      </a:r>
                    </a:p>
                  </a:txBody>
                  <a:tcPr marL="68580" marR="68580"/>
                </a:tc>
                <a:extLst>
                  <a:ext uri="{0D108BD9-81ED-4DB2-BD59-A6C34878D82A}">
                    <a16:rowId xmlns:a16="http://schemas.microsoft.com/office/drawing/2014/main" val="1357643017"/>
                  </a:ext>
                </a:extLst>
              </a:tr>
              <a:tr h="339489">
                <a:tc>
                  <a:txBody>
                    <a:bodyPr/>
                    <a:lstStyle/>
                    <a:p>
                      <a:r>
                        <a:rPr lang="en-GB" sz="1400" b="1" dirty="0"/>
                        <a:t>Latvia</a:t>
                      </a:r>
                    </a:p>
                  </a:txBody>
                  <a:tcPr marL="68580" marR="68580"/>
                </a:tc>
                <a:tc>
                  <a:txBody>
                    <a:bodyPr/>
                    <a:lstStyle/>
                    <a:p>
                      <a:pPr algn="ctr"/>
                      <a:r>
                        <a:rPr lang="en-GB" sz="1400" b="1" dirty="0"/>
                        <a:t>59%</a:t>
                      </a:r>
                    </a:p>
                  </a:txBody>
                  <a:tcPr marL="68580" marR="68580"/>
                </a:tc>
                <a:tc>
                  <a:txBody>
                    <a:bodyPr/>
                    <a:lstStyle/>
                    <a:p>
                      <a:pPr algn="ctr"/>
                      <a:r>
                        <a:rPr lang="en-GB" sz="1400" b="1" dirty="0"/>
                        <a:t>41%</a:t>
                      </a:r>
                    </a:p>
                  </a:txBody>
                  <a:tcPr marL="68580" marR="68580"/>
                </a:tc>
                <a:extLst>
                  <a:ext uri="{0D108BD9-81ED-4DB2-BD59-A6C34878D82A}">
                    <a16:rowId xmlns:a16="http://schemas.microsoft.com/office/drawing/2014/main" val="3804721172"/>
                  </a:ext>
                </a:extLst>
              </a:tr>
              <a:tr h="339489">
                <a:tc>
                  <a:txBody>
                    <a:bodyPr/>
                    <a:lstStyle/>
                    <a:p>
                      <a:r>
                        <a:rPr lang="en-GB" sz="1400" b="1" dirty="0"/>
                        <a:t>Lithuania</a:t>
                      </a:r>
                    </a:p>
                  </a:txBody>
                  <a:tcPr marL="68580" marR="68580"/>
                </a:tc>
                <a:tc>
                  <a:txBody>
                    <a:bodyPr/>
                    <a:lstStyle/>
                    <a:p>
                      <a:pPr algn="ctr"/>
                      <a:r>
                        <a:rPr lang="en-GB" sz="1400" b="1" dirty="0"/>
                        <a:t>40%</a:t>
                      </a:r>
                    </a:p>
                  </a:txBody>
                  <a:tcPr marL="68580" marR="68580"/>
                </a:tc>
                <a:tc>
                  <a:txBody>
                    <a:bodyPr/>
                    <a:lstStyle/>
                    <a:p>
                      <a:pPr algn="ctr"/>
                      <a:r>
                        <a:rPr lang="en-GB" sz="1400" b="1" dirty="0"/>
                        <a:t>?</a:t>
                      </a:r>
                    </a:p>
                  </a:txBody>
                  <a:tcPr marL="68580" marR="68580"/>
                </a:tc>
                <a:extLst>
                  <a:ext uri="{0D108BD9-81ED-4DB2-BD59-A6C34878D82A}">
                    <a16:rowId xmlns:a16="http://schemas.microsoft.com/office/drawing/2014/main" val="1508127871"/>
                  </a:ext>
                </a:extLst>
              </a:tr>
              <a:tr h="339489">
                <a:tc>
                  <a:txBody>
                    <a:bodyPr/>
                    <a:lstStyle/>
                    <a:p>
                      <a:r>
                        <a:rPr lang="en-GB" sz="1400" b="1" dirty="0"/>
                        <a:t>Netherlands</a:t>
                      </a:r>
                    </a:p>
                  </a:txBody>
                  <a:tcPr marL="68580" marR="68580"/>
                </a:tc>
                <a:tc>
                  <a:txBody>
                    <a:bodyPr/>
                    <a:lstStyle/>
                    <a:p>
                      <a:pPr algn="ctr"/>
                      <a:r>
                        <a:rPr lang="en-GB" sz="1400" b="1" dirty="0"/>
                        <a:t>73-82%</a:t>
                      </a:r>
                    </a:p>
                  </a:txBody>
                  <a:tcPr marL="68580" marR="68580"/>
                </a:tc>
                <a:tc>
                  <a:txBody>
                    <a:bodyPr/>
                    <a:lstStyle/>
                    <a:p>
                      <a:pPr algn="ctr"/>
                      <a:r>
                        <a:rPr lang="en-GB" sz="1400" b="1" dirty="0"/>
                        <a:t>9%</a:t>
                      </a:r>
                    </a:p>
                  </a:txBody>
                  <a:tcPr marL="68580" marR="68580"/>
                </a:tc>
                <a:extLst>
                  <a:ext uri="{0D108BD9-81ED-4DB2-BD59-A6C34878D82A}">
                    <a16:rowId xmlns:a16="http://schemas.microsoft.com/office/drawing/2014/main" val="3951100332"/>
                  </a:ext>
                </a:extLst>
              </a:tr>
              <a:tr h="339489">
                <a:tc>
                  <a:txBody>
                    <a:bodyPr/>
                    <a:lstStyle/>
                    <a:p>
                      <a:r>
                        <a:rPr lang="en-GB" sz="1400" b="1" dirty="0"/>
                        <a:t>Norway</a:t>
                      </a:r>
                    </a:p>
                  </a:txBody>
                  <a:tcPr marL="68580" marR="68580"/>
                </a:tc>
                <a:tc>
                  <a:txBody>
                    <a:bodyPr/>
                    <a:lstStyle/>
                    <a:p>
                      <a:pPr algn="ctr"/>
                      <a:r>
                        <a:rPr lang="en-GB" sz="1400" b="1" dirty="0"/>
                        <a:t>67-84%</a:t>
                      </a:r>
                    </a:p>
                  </a:txBody>
                  <a:tcPr marL="68580" marR="68580"/>
                </a:tc>
                <a:tc>
                  <a:txBody>
                    <a:bodyPr/>
                    <a:lstStyle/>
                    <a:p>
                      <a:pPr algn="ctr"/>
                      <a:r>
                        <a:rPr lang="en-GB" sz="1400" b="1" dirty="0"/>
                        <a:t>Not</a:t>
                      </a:r>
                      <a:r>
                        <a:rPr lang="en-GB" sz="1400" b="1" baseline="0" dirty="0"/>
                        <a:t> applicable</a:t>
                      </a:r>
                      <a:endParaRPr lang="en-GB" sz="1400" b="1" dirty="0"/>
                    </a:p>
                  </a:txBody>
                  <a:tcPr marL="68580" marR="68580"/>
                </a:tc>
                <a:extLst>
                  <a:ext uri="{0D108BD9-81ED-4DB2-BD59-A6C34878D82A}">
                    <a16:rowId xmlns:a16="http://schemas.microsoft.com/office/drawing/2014/main" val="4269612728"/>
                  </a:ext>
                </a:extLst>
              </a:tr>
              <a:tr h="339489">
                <a:tc>
                  <a:txBody>
                    <a:bodyPr/>
                    <a:lstStyle/>
                    <a:p>
                      <a:r>
                        <a:rPr lang="en-GB" sz="1400" b="1" dirty="0"/>
                        <a:t>Poland</a:t>
                      </a:r>
                    </a:p>
                  </a:txBody>
                  <a:tcPr marL="68580" marR="68580"/>
                </a:tc>
                <a:tc>
                  <a:txBody>
                    <a:bodyPr/>
                    <a:lstStyle/>
                    <a:p>
                      <a:pPr algn="ctr"/>
                      <a:r>
                        <a:rPr lang="en-GB" sz="1400" b="1" dirty="0"/>
                        <a:t>25%</a:t>
                      </a:r>
                    </a:p>
                  </a:txBody>
                  <a:tcPr marL="68580" marR="68580"/>
                </a:tc>
                <a:tc>
                  <a:txBody>
                    <a:bodyPr/>
                    <a:lstStyle/>
                    <a:p>
                      <a:pPr algn="ctr"/>
                      <a:r>
                        <a:rPr lang="en-GB" sz="1400" b="1" dirty="0"/>
                        <a:t>2/3rds</a:t>
                      </a:r>
                    </a:p>
                  </a:txBody>
                  <a:tcPr marL="68580" marR="68580"/>
                </a:tc>
                <a:extLst>
                  <a:ext uri="{0D108BD9-81ED-4DB2-BD59-A6C34878D82A}">
                    <a16:rowId xmlns:a16="http://schemas.microsoft.com/office/drawing/2014/main" val="2901845401"/>
                  </a:ext>
                </a:extLst>
              </a:tr>
              <a:tr h="339489">
                <a:tc>
                  <a:txBody>
                    <a:bodyPr/>
                    <a:lstStyle/>
                    <a:p>
                      <a:r>
                        <a:rPr lang="en-GB" sz="1400" b="1" dirty="0"/>
                        <a:t>Romania</a:t>
                      </a:r>
                    </a:p>
                  </a:txBody>
                  <a:tcPr marL="68580" marR="68580"/>
                </a:tc>
                <a:tc>
                  <a:txBody>
                    <a:bodyPr/>
                    <a:lstStyle/>
                    <a:p>
                      <a:pPr algn="ctr"/>
                      <a:r>
                        <a:rPr lang="en-GB" sz="1400" b="1" dirty="0"/>
                        <a:t>20%</a:t>
                      </a:r>
                    </a:p>
                  </a:txBody>
                  <a:tcPr marL="68580" marR="68580"/>
                </a:tc>
                <a:tc>
                  <a:txBody>
                    <a:bodyPr/>
                    <a:lstStyle/>
                    <a:p>
                      <a:pPr algn="ctr"/>
                      <a:r>
                        <a:rPr lang="en-GB" sz="1400" b="1" dirty="0"/>
                        <a:t>Not applicable</a:t>
                      </a:r>
                    </a:p>
                  </a:txBody>
                  <a:tcPr marL="68580" marR="68580"/>
                </a:tc>
                <a:extLst>
                  <a:ext uri="{0D108BD9-81ED-4DB2-BD59-A6C34878D82A}">
                    <a16:rowId xmlns:a16="http://schemas.microsoft.com/office/drawing/2014/main" val="1627724553"/>
                  </a:ext>
                </a:extLst>
              </a:tr>
              <a:tr h="339489">
                <a:tc>
                  <a:txBody>
                    <a:bodyPr/>
                    <a:lstStyle/>
                    <a:p>
                      <a:r>
                        <a:rPr lang="en-GB" sz="1400" b="1" dirty="0"/>
                        <a:t>Slovenia</a:t>
                      </a:r>
                    </a:p>
                  </a:txBody>
                  <a:tcPr marL="68580" marR="68580"/>
                </a:tc>
                <a:tc>
                  <a:txBody>
                    <a:bodyPr/>
                    <a:lstStyle/>
                    <a:p>
                      <a:pPr algn="ctr"/>
                      <a:r>
                        <a:rPr lang="en-GB" sz="1400" b="1" dirty="0"/>
                        <a:t>72?</a:t>
                      </a:r>
                    </a:p>
                  </a:txBody>
                  <a:tcPr marL="68580" marR="68580"/>
                </a:tc>
                <a:tc>
                  <a:txBody>
                    <a:bodyPr/>
                    <a:lstStyle/>
                    <a:p>
                      <a:pPr algn="ctr"/>
                      <a:r>
                        <a:rPr lang="en-GB" sz="1400" b="1" dirty="0"/>
                        <a:t>-</a:t>
                      </a:r>
                    </a:p>
                  </a:txBody>
                  <a:tcPr marL="68580" marR="68580"/>
                </a:tc>
                <a:extLst>
                  <a:ext uri="{0D108BD9-81ED-4DB2-BD59-A6C34878D82A}">
                    <a16:rowId xmlns:a16="http://schemas.microsoft.com/office/drawing/2014/main" val="1297323686"/>
                  </a:ext>
                </a:extLst>
              </a:tr>
              <a:tr h="339489">
                <a:tc>
                  <a:txBody>
                    <a:bodyPr/>
                    <a:lstStyle/>
                    <a:p>
                      <a:r>
                        <a:rPr lang="en-GB" sz="1400" b="1" dirty="0"/>
                        <a:t>Sweden</a:t>
                      </a:r>
                    </a:p>
                  </a:txBody>
                  <a:tcPr marL="68580" marR="68580"/>
                </a:tc>
                <a:tc>
                  <a:txBody>
                    <a:bodyPr/>
                    <a:lstStyle/>
                    <a:p>
                      <a:pPr algn="ctr"/>
                      <a:r>
                        <a:rPr lang="en-GB" sz="1400" b="1" dirty="0"/>
                        <a:t>78-84%</a:t>
                      </a:r>
                    </a:p>
                  </a:txBody>
                  <a:tcPr marL="68580" marR="68580"/>
                </a:tc>
                <a:tc>
                  <a:txBody>
                    <a:bodyPr/>
                    <a:lstStyle/>
                    <a:p>
                      <a:pPr algn="ctr"/>
                      <a:r>
                        <a:rPr lang="en-GB" sz="1400" b="1" dirty="0"/>
                        <a:t>35%</a:t>
                      </a:r>
                    </a:p>
                  </a:txBody>
                  <a:tcPr marL="68580" marR="68580"/>
                </a:tc>
                <a:extLst>
                  <a:ext uri="{0D108BD9-81ED-4DB2-BD59-A6C34878D82A}">
                    <a16:rowId xmlns:a16="http://schemas.microsoft.com/office/drawing/2014/main" val="851158066"/>
                  </a:ext>
                </a:extLst>
              </a:tr>
              <a:tr h="339489">
                <a:tc>
                  <a:txBody>
                    <a:bodyPr/>
                    <a:lstStyle/>
                    <a:p>
                      <a:r>
                        <a:rPr lang="en-GB" sz="1400" b="1" dirty="0"/>
                        <a:t>UK</a:t>
                      </a:r>
                    </a:p>
                  </a:txBody>
                  <a:tcPr marL="68580" marR="68580"/>
                </a:tc>
                <a:tc>
                  <a:txBody>
                    <a:bodyPr/>
                    <a:lstStyle/>
                    <a:p>
                      <a:pPr algn="ctr"/>
                      <a:r>
                        <a:rPr lang="en-GB" sz="1400" b="1" dirty="0"/>
                        <a:t>74-80%</a:t>
                      </a:r>
                    </a:p>
                  </a:txBody>
                  <a:tcPr marL="68580" marR="68580"/>
                </a:tc>
                <a:tc>
                  <a:txBody>
                    <a:bodyPr/>
                    <a:lstStyle/>
                    <a:p>
                      <a:pPr algn="ctr"/>
                      <a:r>
                        <a:rPr lang="en-GB" sz="1400" b="1" dirty="0"/>
                        <a:t>14%</a:t>
                      </a:r>
                    </a:p>
                  </a:txBody>
                  <a:tcPr marL="68580" marR="68580"/>
                </a:tc>
                <a:extLst>
                  <a:ext uri="{0D108BD9-81ED-4DB2-BD59-A6C34878D82A}">
                    <a16:rowId xmlns:a16="http://schemas.microsoft.com/office/drawing/2014/main" val="4221103672"/>
                  </a:ext>
                </a:extLst>
              </a:tr>
            </a:tbl>
          </a:graphicData>
        </a:graphic>
      </p:graphicFrame>
      <p:pic>
        <p:nvPicPr>
          <p:cNvPr id="5" name="Picture 4"/>
          <p:cNvPicPr>
            <a:picLocks noChangeAspect="1"/>
          </p:cNvPicPr>
          <p:nvPr/>
        </p:nvPicPr>
        <p:blipFill>
          <a:blip r:embed="rId4"/>
          <a:stretch>
            <a:fillRect/>
          </a:stretch>
        </p:blipFill>
        <p:spPr>
          <a:xfrm>
            <a:off x="7946797" y="3949069"/>
            <a:ext cx="4015818" cy="2607275"/>
          </a:xfrm>
          <a:prstGeom prst="rect">
            <a:avLst/>
          </a:prstGeom>
        </p:spPr>
      </p:pic>
      <p:sp>
        <p:nvSpPr>
          <p:cNvPr id="6" name="TextBox 5"/>
          <p:cNvSpPr txBox="1"/>
          <p:nvPr/>
        </p:nvSpPr>
        <p:spPr>
          <a:xfrm>
            <a:off x="8052065" y="1468797"/>
            <a:ext cx="2358190" cy="2062103"/>
          </a:xfrm>
          <a:prstGeom prst="rect">
            <a:avLst/>
          </a:prstGeom>
          <a:noFill/>
        </p:spPr>
        <p:txBody>
          <a:bodyPr wrap="square" rtlCol="0">
            <a:spAutoFit/>
          </a:bodyPr>
          <a:lstStyle/>
          <a:p>
            <a:pPr algn="ctr"/>
            <a:r>
              <a:rPr lang="en-GB" sz="3200" b="1" dirty="0"/>
              <a:t>Screening coverage of national programmes</a:t>
            </a:r>
          </a:p>
        </p:txBody>
      </p:sp>
      <p:pic>
        <p:nvPicPr>
          <p:cNvPr id="8" name="Picture 7" descr="title-efc-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44666" y="88744"/>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8729518"/>
      </p:ext>
    </p:extLst>
  </p:cSld>
  <p:clrMapOvr>
    <a:masterClrMapping/>
  </p:clrMapOvr>
  <p:transition spd="slow" advTm="55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ustria-flag.jpg"/>
          <p:cNvPicPr>
            <a:picLocks noChangeAspect="1"/>
          </p:cNvPicPr>
          <p:nvPr/>
        </p:nvPicPr>
        <p:blipFill>
          <a:blip r:embed="rId2"/>
          <a:stretch>
            <a:fillRect/>
          </a:stretch>
        </p:blipFill>
        <p:spPr>
          <a:xfrm>
            <a:off x="7601374" y="4247522"/>
            <a:ext cx="510854" cy="491564"/>
          </a:xfrm>
          <a:prstGeom prst="rect">
            <a:avLst/>
          </a:prstGeom>
        </p:spPr>
      </p:pic>
      <p:pic>
        <p:nvPicPr>
          <p:cNvPr id="11" name="Picture 10" descr="spain-flag.gif"/>
          <p:cNvPicPr>
            <a:picLocks noChangeAspect="1"/>
          </p:cNvPicPr>
          <p:nvPr/>
        </p:nvPicPr>
        <p:blipFill>
          <a:blip r:embed="rId3"/>
          <a:stretch>
            <a:fillRect/>
          </a:stretch>
        </p:blipFill>
        <p:spPr>
          <a:xfrm>
            <a:off x="2142143" y="3663882"/>
            <a:ext cx="512078" cy="491564"/>
          </a:xfrm>
          <a:prstGeom prst="rect">
            <a:avLst/>
          </a:prstGeom>
        </p:spPr>
      </p:pic>
      <p:pic>
        <p:nvPicPr>
          <p:cNvPr id="12" name="Picture 11" descr="Israeli Flag.gif"/>
          <p:cNvPicPr>
            <a:picLocks noChangeAspect="1"/>
          </p:cNvPicPr>
          <p:nvPr/>
        </p:nvPicPr>
        <p:blipFill>
          <a:blip r:embed="rId4"/>
          <a:stretch>
            <a:fillRect/>
          </a:stretch>
        </p:blipFill>
        <p:spPr>
          <a:xfrm>
            <a:off x="6813327" y="4776465"/>
            <a:ext cx="512078" cy="512196"/>
          </a:xfrm>
          <a:prstGeom prst="rect">
            <a:avLst/>
          </a:prstGeom>
        </p:spPr>
      </p:pic>
      <p:pic>
        <p:nvPicPr>
          <p:cNvPr id="13" name="Picture 12" descr="flag-swiss.gif"/>
          <p:cNvPicPr>
            <a:picLocks noChangeAspect="1"/>
          </p:cNvPicPr>
          <p:nvPr/>
        </p:nvPicPr>
        <p:blipFill>
          <a:blip r:embed="rId5"/>
          <a:stretch>
            <a:fillRect/>
          </a:stretch>
        </p:blipFill>
        <p:spPr>
          <a:xfrm>
            <a:off x="3002583" y="1992474"/>
            <a:ext cx="512078" cy="49156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813" y="3704725"/>
            <a:ext cx="515848" cy="412678"/>
          </a:xfrm>
          <a:prstGeom prst="rect">
            <a:avLst/>
          </a:prstGeom>
        </p:spPr>
      </p:pic>
      <p:pic>
        <p:nvPicPr>
          <p:cNvPr id="15" name="Picture 14" descr="belgium-flag.jpg"/>
          <p:cNvPicPr>
            <a:picLocks noChangeAspect="1"/>
          </p:cNvPicPr>
          <p:nvPr/>
        </p:nvPicPr>
        <p:blipFill>
          <a:blip r:embed="rId7"/>
          <a:stretch>
            <a:fillRect/>
          </a:stretch>
        </p:blipFill>
        <p:spPr>
          <a:xfrm>
            <a:off x="2133694" y="4245565"/>
            <a:ext cx="516831" cy="491564"/>
          </a:xfrm>
          <a:prstGeom prst="rect">
            <a:avLst/>
          </a:prstGeom>
        </p:spPr>
      </p:pic>
      <p:pic>
        <p:nvPicPr>
          <p:cNvPr id="16" name="Picture 15" descr="croatian-flag.gif"/>
          <p:cNvPicPr>
            <a:picLocks noChangeAspect="1"/>
          </p:cNvPicPr>
          <p:nvPr/>
        </p:nvPicPr>
        <p:blipFill>
          <a:blip r:embed="rId8"/>
          <a:stretch>
            <a:fillRect/>
          </a:stretch>
        </p:blipFill>
        <p:spPr>
          <a:xfrm>
            <a:off x="9113618" y="4305533"/>
            <a:ext cx="503680" cy="491564"/>
          </a:xfrm>
          <a:prstGeom prst="rect">
            <a:avLst/>
          </a:prstGeom>
        </p:spPr>
      </p:pic>
      <p:pic>
        <p:nvPicPr>
          <p:cNvPr id="17" name="Picture 16" descr="Czech-flag.jpg"/>
          <p:cNvPicPr>
            <a:picLocks noChangeAspect="1"/>
          </p:cNvPicPr>
          <p:nvPr/>
        </p:nvPicPr>
        <p:blipFill>
          <a:blip r:embed="rId9"/>
          <a:stretch>
            <a:fillRect/>
          </a:stretch>
        </p:blipFill>
        <p:spPr>
          <a:xfrm>
            <a:off x="5993139" y="4235692"/>
            <a:ext cx="512078" cy="518031"/>
          </a:xfrm>
          <a:prstGeom prst="rect">
            <a:avLst/>
          </a:prstGeom>
        </p:spPr>
      </p:pic>
      <p:pic>
        <p:nvPicPr>
          <p:cNvPr id="18" name="Picture 17" descr="Danishflag.gif"/>
          <p:cNvPicPr>
            <a:picLocks noChangeAspect="1"/>
          </p:cNvPicPr>
          <p:nvPr/>
        </p:nvPicPr>
        <p:blipFill>
          <a:blip r:embed="rId10"/>
          <a:stretch>
            <a:fillRect/>
          </a:stretch>
        </p:blipFill>
        <p:spPr>
          <a:xfrm>
            <a:off x="3735842" y="4811018"/>
            <a:ext cx="512078" cy="491564"/>
          </a:xfrm>
          <a:prstGeom prst="rect">
            <a:avLst/>
          </a:prstGeom>
        </p:spPr>
      </p:pic>
      <p:pic>
        <p:nvPicPr>
          <p:cNvPr id="19" name="Picture 18" descr="estonian flag.gif"/>
          <p:cNvPicPr>
            <a:picLocks noChangeAspect="1"/>
          </p:cNvPicPr>
          <p:nvPr/>
        </p:nvPicPr>
        <p:blipFill>
          <a:blip r:embed="rId11"/>
          <a:stretch>
            <a:fillRect/>
          </a:stretch>
        </p:blipFill>
        <p:spPr>
          <a:xfrm>
            <a:off x="9902769" y="4797097"/>
            <a:ext cx="512078" cy="491564"/>
          </a:xfrm>
          <a:prstGeom prst="rect">
            <a:avLst/>
          </a:prstGeom>
        </p:spPr>
      </p:pic>
      <p:pic>
        <p:nvPicPr>
          <p:cNvPr id="20" name="Picture 19" descr="finnish flag.gif"/>
          <p:cNvPicPr>
            <a:picLocks noChangeAspect="1"/>
          </p:cNvPicPr>
          <p:nvPr/>
        </p:nvPicPr>
        <p:blipFill>
          <a:blip r:embed="rId12"/>
          <a:stretch>
            <a:fillRect/>
          </a:stretch>
        </p:blipFill>
        <p:spPr>
          <a:xfrm>
            <a:off x="6813327" y="4232517"/>
            <a:ext cx="512078" cy="491564"/>
          </a:xfrm>
          <a:prstGeom prst="rect">
            <a:avLst/>
          </a:prstGeom>
        </p:spPr>
      </p:pic>
      <p:pic>
        <p:nvPicPr>
          <p:cNvPr id="21" name="Picture 20" descr="french-flag.png"/>
          <p:cNvPicPr>
            <a:picLocks noChangeAspect="1"/>
          </p:cNvPicPr>
          <p:nvPr/>
        </p:nvPicPr>
        <p:blipFill>
          <a:blip r:embed="rId13"/>
          <a:stretch>
            <a:fillRect/>
          </a:stretch>
        </p:blipFill>
        <p:spPr>
          <a:xfrm>
            <a:off x="2138446" y="4811174"/>
            <a:ext cx="512078" cy="508054"/>
          </a:xfrm>
          <a:prstGeom prst="rect">
            <a:avLst/>
          </a:prstGeom>
        </p:spPr>
      </p:pic>
      <p:pic>
        <p:nvPicPr>
          <p:cNvPr id="22" name="Picture 21" descr="german-flag.jpg"/>
          <p:cNvPicPr>
            <a:picLocks noChangeAspect="1"/>
          </p:cNvPicPr>
          <p:nvPr/>
        </p:nvPicPr>
        <p:blipFill>
          <a:blip r:embed="rId14"/>
          <a:stretch>
            <a:fillRect/>
          </a:stretch>
        </p:blipFill>
        <p:spPr>
          <a:xfrm>
            <a:off x="4461932" y="3096077"/>
            <a:ext cx="512078" cy="491564"/>
          </a:xfrm>
          <a:prstGeom prst="rect">
            <a:avLst/>
          </a:prstGeom>
        </p:spPr>
      </p:pic>
      <p:pic>
        <p:nvPicPr>
          <p:cNvPr id="23" name="Picture 22" descr="Hungary_flag.gif"/>
          <p:cNvPicPr>
            <a:picLocks noChangeAspect="1"/>
          </p:cNvPicPr>
          <p:nvPr/>
        </p:nvPicPr>
        <p:blipFill>
          <a:blip r:embed="rId15"/>
          <a:stretch>
            <a:fillRect/>
          </a:stretch>
        </p:blipFill>
        <p:spPr>
          <a:xfrm>
            <a:off x="7601923" y="4822962"/>
            <a:ext cx="512078" cy="484483"/>
          </a:xfrm>
          <a:prstGeom prst="rect">
            <a:avLst/>
          </a:prstGeom>
        </p:spPr>
      </p:pic>
      <p:pic>
        <p:nvPicPr>
          <p:cNvPr id="24" name="Picture 23" descr="irish flag.gif"/>
          <p:cNvPicPr>
            <a:picLocks noChangeAspect="1"/>
          </p:cNvPicPr>
          <p:nvPr/>
        </p:nvPicPr>
        <p:blipFill>
          <a:blip r:embed="rId16"/>
          <a:stretch>
            <a:fillRect/>
          </a:stretch>
        </p:blipFill>
        <p:spPr>
          <a:xfrm>
            <a:off x="4466419" y="4265790"/>
            <a:ext cx="512078" cy="491564"/>
          </a:xfrm>
          <a:prstGeom prst="rect">
            <a:avLst/>
          </a:prstGeom>
        </p:spPr>
      </p:pic>
      <p:pic>
        <p:nvPicPr>
          <p:cNvPr id="25" name="Picture 24" descr="italy-flag.gif"/>
          <p:cNvPicPr>
            <a:picLocks noChangeAspect="1"/>
          </p:cNvPicPr>
          <p:nvPr/>
        </p:nvPicPr>
        <p:blipFill>
          <a:blip r:embed="rId17"/>
          <a:stretch>
            <a:fillRect/>
          </a:stretch>
        </p:blipFill>
        <p:spPr>
          <a:xfrm>
            <a:off x="3017613" y="4232517"/>
            <a:ext cx="525853" cy="504612"/>
          </a:xfrm>
          <a:prstGeom prst="rect">
            <a:avLst/>
          </a:prstGeom>
        </p:spPr>
      </p:pic>
      <p:pic>
        <p:nvPicPr>
          <p:cNvPr id="26" name="Picture 25" descr="latvia_flag.gif"/>
          <p:cNvPicPr>
            <a:picLocks noChangeAspect="1"/>
          </p:cNvPicPr>
          <p:nvPr/>
        </p:nvPicPr>
        <p:blipFill>
          <a:blip r:embed="rId18"/>
          <a:stretch>
            <a:fillRect/>
          </a:stretch>
        </p:blipFill>
        <p:spPr>
          <a:xfrm>
            <a:off x="4466419" y="3679212"/>
            <a:ext cx="512078" cy="518031"/>
          </a:xfrm>
          <a:prstGeom prst="rect">
            <a:avLst/>
          </a:prstGeom>
        </p:spPr>
      </p:pic>
      <p:pic>
        <p:nvPicPr>
          <p:cNvPr id="27" name="Picture 26" descr="Lithuanian-flag-2.jpg"/>
          <p:cNvPicPr>
            <a:picLocks noChangeAspect="1"/>
          </p:cNvPicPr>
          <p:nvPr/>
        </p:nvPicPr>
        <p:blipFill>
          <a:blip r:embed="rId19"/>
          <a:stretch>
            <a:fillRect/>
          </a:stretch>
        </p:blipFill>
        <p:spPr>
          <a:xfrm>
            <a:off x="9098650" y="3730004"/>
            <a:ext cx="512078" cy="491564"/>
          </a:xfrm>
          <a:prstGeom prst="rect">
            <a:avLst/>
          </a:prstGeom>
        </p:spPr>
      </p:pic>
      <p:pic>
        <p:nvPicPr>
          <p:cNvPr id="28" name="Picture 27" descr="flag_malta.jpg"/>
          <p:cNvPicPr>
            <a:picLocks noChangeAspect="1"/>
          </p:cNvPicPr>
          <p:nvPr/>
        </p:nvPicPr>
        <p:blipFill>
          <a:blip r:embed="rId20"/>
          <a:stretch>
            <a:fillRect/>
          </a:stretch>
        </p:blipFill>
        <p:spPr>
          <a:xfrm>
            <a:off x="5993139" y="3663882"/>
            <a:ext cx="512078" cy="491564"/>
          </a:xfrm>
          <a:prstGeom prst="rect">
            <a:avLst/>
          </a:prstGeom>
        </p:spPr>
      </p:pic>
      <p:pic>
        <p:nvPicPr>
          <p:cNvPr id="29" name="Picture 28" descr="dutch,.gif"/>
          <p:cNvPicPr>
            <a:picLocks noChangeAspect="1"/>
          </p:cNvPicPr>
          <p:nvPr/>
        </p:nvPicPr>
        <p:blipFill>
          <a:blip r:embed="rId21"/>
          <a:stretch>
            <a:fillRect/>
          </a:stretch>
        </p:blipFill>
        <p:spPr>
          <a:xfrm>
            <a:off x="4457447" y="4825626"/>
            <a:ext cx="521051" cy="468959"/>
          </a:xfrm>
          <a:prstGeom prst="rect">
            <a:avLst/>
          </a:prstGeom>
        </p:spPr>
      </p:pic>
      <p:pic>
        <p:nvPicPr>
          <p:cNvPr id="31" name="Picture 30" descr="portugal-flag.gif"/>
          <p:cNvPicPr>
            <a:picLocks noChangeAspect="1"/>
          </p:cNvPicPr>
          <p:nvPr/>
        </p:nvPicPr>
        <p:blipFill>
          <a:blip r:embed="rId22"/>
          <a:stretch>
            <a:fillRect/>
          </a:stretch>
        </p:blipFill>
        <p:spPr>
          <a:xfrm>
            <a:off x="2988808" y="3094637"/>
            <a:ext cx="512078" cy="509314"/>
          </a:xfrm>
          <a:prstGeom prst="rect">
            <a:avLst/>
          </a:prstGeom>
        </p:spPr>
      </p:pic>
      <p:pic>
        <p:nvPicPr>
          <p:cNvPr id="32" name="Picture 31" descr="romania-flag.jpg"/>
          <p:cNvPicPr>
            <a:picLocks noChangeAspect="1"/>
          </p:cNvPicPr>
          <p:nvPr/>
        </p:nvPicPr>
        <p:blipFill>
          <a:blip r:embed="rId23"/>
          <a:stretch>
            <a:fillRect/>
          </a:stretch>
        </p:blipFill>
        <p:spPr>
          <a:xfrm>
            <a:off x="3002584" y="1426119"/>
            <a:ext cx="527107" cy="491564"/>
          </a:xfrm>
          <a:prstGeom prst="rect">
            <a:avLst/>
          </a:prstGeom>
        </p:spPr>
      </p:pic>
      <p:pic>
        <p:nvPicPr>
          <p:cNvPr id="33" name="Picture 32" descr="slovakia-flag.gif"/>
          <p:cNvPicPr>
            <a:picLocks noChangeAspect="1"/>
          </p:cNvPicPr>
          <p:nvPr/>
        </p:nvPicPr>
        <p:blipFill>
          <a:blip r:embed="rId24"/>
          <a:stretch>
            <a:fillRect/>
          </a:stretch>
        </p:blipFill>
        <p:spPr>
          <a:xfrm>
            <a:off x="6801281" y="3663882"/>
            <a:ext cx="524124" cy="491564"/>
          </a:xfrm>
          <a:prstGeom prst="rect">
            <a:avLst/>
          </a:prstGeom>
        </p:spPr>
      </p:pic>
      <p:pic>
        <p:nvPicPr>
          <p:cNvPr id="34" name="Picture 33" descr="slovenia-flag.gif"/>
          <p:cNvPicPr>
            <a:picLocks noChangeAspect="1"/>
          </p:cNvPicPr>
          <p:nvPr/>
        </p:nvPicPr>
        <p:blipFill>
          <a:blip r:embed="rId25"/>
          <a:stretch>
            <a:fillRect/>
          </a:stretch>
        </p:blipFill>
        <p:spPr>
          <a:xfrm>
            <a:off x="3741208" y="4240205"/>
            <a:ext cx="512078" cy="491564"/>
          </a:xfrm>
          <a:prstGeom prst="rect">
            <a:avLst/>
          </a:prstGeom>
        </p:spPr>
      </p:pic>
      <p:pic>
        <p:nvPicPr>
          <p:cNvPr id="35" name="Picture 34" descr="Swedish-Flag.jpg"/>
          <p:cNvPicPr>
            <a:picLocks noChangeAspect="1"/>
          </p:cNvPicPr>
          <p:nvPr/>
        </p:nvPicPr>
        <p:blipFill>
          <a:blip r:embed="rId26"/>
          <a:stretch>
            <a:fillRect/>
          </a:stretch>
        </p:blipFill>
        <p:spPr>
          <a:xfrm>
            <a:off x="5993140" y="4808336"/>
            <a:ext cx="522809" cy="491564"/>
          </a:xfrm>
          <a:prstGeom prst="rect">
            <a:avLst/>
          </a:prstGeom>
        </p:spPr>
      </p:pic>
      <p:pic>
        <p:nvPicPr>
          <p:cNvPr id="36" name="Picture 35" descr="uk-flag-1.jpg"/>
          <p:cNvPicPr>
            <a:picLocks noChangeAspect="1"/>
          </p:cNvPicPr>
          <p:nvPr/>
        </p:nvPicPr>
        <p:blipFill>
          <a:blip r:embed="rId27"/>
          <a:stretch>
            <a:fillRect/>
          </a:stretch>
        </p:blipFill>
        <p:spPr>
          <a:xfrm>
            <a:off x="2996291" y="2545364"/>
            <a:ext cx="510887" cy="487332"/>
          </a:xfrm>
          <a:prstGeom prst="rect">
            <a:avLst/>
          </a:prstGeom>
        </p:spPr>
      </p:pic>
      <p:pic>
        <p:nvPicPr>
          <p:cNvPr id="38" name="Picture 37" descr="Norwegian-flag.gif"/>
          <p:cNvPicPr>
            <a:picLocks noChangeAspect="1"/>
          </p:cNvPicPr>
          <p:nvPr/>
        </p:nvPicPr>
        <p:blipFill>
          <a:blip r:embed="rId28"/>
          <a:stretch>
            <a:fillRect/>
          </a:stretch>
        </p:blipFill>
        <p:spPr>
          <a:xfrm>
            <a:off x="3741208" y="3700858"/>
            <a:ext cx="515060" cy="501881"/>
          </a:xfrm>
          <a:prstGeom prst="rect">
            <a:avLst/>
          </a:prstGeom>
        </p:spPr>
      </p:pic>
      <p:cxnSp>
        <p:nvCxnSpPr>
          <p:cNvPr id="6" name="Straight Connector 5"/>
          <p:cNvCxnSpPr/>
          <p:nvPr/>
        </p:nvCxnSpPr>
        <p:spPr>
          <a:xfrm>
            <a:off x="2138447" y="5406971"/>
            <a:ext cx="8377883" cy="267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3451" y="5418693"/>
            <a:ext cx="8571627" cy="1015663"/>
          </a:xfrm>
          <a:prstGeom prst="rect">
            <a:avLst/>
          </a:prstGeom>
          <a:noFill/>
        </p:spPr>
        <p:txBody>
          <a:bodyPr wrap="none" rtlCol="0">
            <a:spAutoFit/>
          </a:bodyPr>
          <a:lstStyle/>
          <a:p>
            <a:r>
              <a:rPr lang="en-GB" sz="2000" b="1" dirty="0"/>
              <a:t>2007      2008     2009    2010   2011     2012     2013      2014   2015     2016    2018</a:t>
            </a:r>
          </a:p>
          <a:p>
            <a:r>
              <a:rPr lang="en-GB" sz="4000" b="1" dirty="0"/>
              <a:t>                      </a:t>
            </a:r>
            <a:r>
              <a:rPr lang="en-GB" sz="2800" b="1" dirty="0"/>
              <a:t>Year of initiation</a:t>
            </a:r>
          </a:p>
        </p:txBody>
      </p:sp>
      <p:sp>
        <p:nvSpPr>
          <p:cNvPr id="5" name="Rectangle 4"/>
          <p:cNvSpPr/>
          <p:nvPr/>
        </p:nvSpPr>
        <p:spPr>
          <a:xfrm>
            <a:off x="1886857" y="185898"/>
            <a:ext cx="6978953" cy="584776"/>
          </a:xfrm>
          <a:prstGeom prst="rect">
            <a:avLst/>
          </a:prstGeom>
        </p:spPr>
        <p:txBody>
          <a:bodyPr wrap="square">
            <a:spAutoFit/>
          </a:bodyPr>
          <a:lstStyle/>
          <a:p>
            <a:r>
              <a:rPr lang="en-GB" sz="3200" b="1" dirty="0"/>
              <a:t>National HPV vaccination programme</a:t>
            </a:r>
          </a:p>
        </p:txBody>
      </p:sp>
      <p:pic>
        <p:nvPicPr>
          <p:cNvPr id="39" name="Picture 38" descr="bulgaria-flag.jpg"/>
          <p:cNvPicPr>
            <a:picLocks noChangeAspect="1"/>
          </p:cNvPicPr>
          <p:nvPr/>
        </p:nvPicPr>
        <p:blipFill>
          <a:blip r:embed="rId29"/>
          <a:stretch>
            <a:fillRect/>
          </a:stretch>
        </p:blipFill>
        <p:spPr>
          <a:xfrm>
            <a:off x="9113618" y="4798526"/>
            <a:ext cx="512078" cy="491564"/>
          </a:xfrm>
          <a:prstGeom prst="rect">
            <a:avLst/>
          </a:prstGeom>
        </p:spPr>
      </p:pic>
      <p:pic>
        <p:nvPicPr>
          <p:cNvPr id="40" name="Picture 39" descr="greek-flag.jpg"/>
          <p:cNvPicPr>
            <a:picLocks noChangeAspect="1"/>
          </p:cNvPicPr>
          <p:nvPr/>
        </p:nvPicPr>
        <p:blipFill>
          <a:blip r:embed="rId30"/>
          <a:stretch>
            <a:fillRect/>
          </a:stretch>
        </p:blipFill>
        <p:spPr>
          <a:xfrm>
            <a:off x="3017612" y="4798528"/>
            <a:ext cx="512078" cy="490585"/>
          </a:xfrm>
          <a:prstGeom prst="rect">
            <a:avLst/>
          </a:prstGeom>
        </p:spPr>
      </p:pic>
      <p:pic>
        <p:nvPicPr>
          <p:cNvPr id="41" name="Picture 40"/>
          <p:cNvPicPr>
            <a:picLocks noChangeAspect="1"/>
          </p:cNvPicPr>
          <p:nvPr/>
        </p:nvPicPr>
        <p:blipFill>
          <a:blip r:embed="rId31"/>
          <a:stretch>
            <a:fillRect/>
          </a:stretch>
        </p:blipFill>
        <p:spPr>
          <a:xfrm>
            <a:off x="8309629" y="1406579"/>
            <a:ext cx="2245448" cy="1171790"/>
          </a:xfrm>
          <a:prstGeom prst="rect">
            <a:avLst/>
          </a:prstGeom>
          <a:ln>
            <a:solidFill>
              <a:srgbClr val="000090"/>
            </a:solidFill>
          </a:ln>
        </p:spPr>
      </p:pic>
      <p:pic>
        <p:nvPicPr>
          <p:cNvPr id="8" name="Picture 7"/>
          <p:cNvPicPr>
            <a:picLocks noChangeAspect="1"/>
          </p:cNvPicPr>
          <p:nvPr/>
        </p:nvPicPr>
        <p:blipFill>
          <a:blip r:embed="rId32"/>
          <a:stretch>
            <a:fillRect/>
          </a:stretch>
        </p:blipFill>
        <p:spPr>
          <a:xfrm>
            <a:off x="8325301" y="2646032"/>
            <a:ext cx="2229777" cy="773328"/>
          </a:xfrm>
          <a:prstGeom prst="rect">
            <a:avLst/>
          </a:prstGeom>
          <a:ln>
            <a:solidFill>
              <a:srgbClr val="000090"/>
            </a:solidFill>
          </a:ln>
        </p:spPr>
      </p:pic>
      <p:pic>
        <p:nvPicPr>
          <p:cNvPr id="42" name="Picture 41" descr="title-efc-logo.gif"/>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11032171" y="54237"/>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326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7344" y="3004267"/>
            <a:ext cx="5846083" cy="3561348"/>
          </a:xfrm>
          <a:prstGeom prst="rect">
            <a:avLst/>
          </a:prstGeom>
        </p:spPr>
      </p:pic>
      <p:pic>
        <p:nvPicPr>
          <p:cNvPr id="6" name="Picture 5"/>
          <p:cNvPicPr>
            <a:picLocks noChangeAspect="1"/>
          </p:cNvPicPr>
          <p:nvPr/>
        </p:nvPicPr>
        <p:blipFill>
          <a:blip r:embed="rId3"/>
          <a:stretch>
            <a:fillRect/>
          </a:stretch>
        </p:blipFill>
        <p:spPr>
          <a:xfrm>
            <a:off x="1177634" y="857840"/>
            <a:ext cx="6073397" cy="2146430"/>
          </a:xfrm>
          <a:prstGeom prst="rect">
            <a:avLst/>
          </a:prstGeom>
          <a:ln>
            <a:solidFill>
              <a:srgbClr val="000090"/>
            </a:solidFill>
          </a:ln>
        </p:spPr>
      </p:pic>
      <p:pic>
        <p:nvPicPr>
          <p:cNvPr id="7" name="Picture 6" descr="title-efc-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7234" y="93041"/>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88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a:t>
            </a:r>
          </a:p>
        </p:txBody>
      </p:sp>
      <p:sp>
        <p:nvSpPr>
          <p:cNvPr id="4" name="Oval 3"/>
          <p:cNvSpPr/>
          <p:nvPr/>
        </p:nvSpPr>
        <p:spPr>
          <a:xfrm>
            <a:off x="4089400" y="1896533"/>
            <a:ext cx="4191000" cy="375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889500" y="2455333"/>
            <a:ext cx="2603500" cy="2590800"/>
          </a:xfrm>
          <a:prstGeom prst="ellipse">
            <a:avLst/>
          </a:prstGeom>
          <a:solidFill>
            <a:srgbClr val="D8B5A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537200" y="3166533"/>
            <a:ext cx="1206500" cy="11557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itle-efc-logo.gif">
            <a:extLst>
              <a:ext uri="{FF2B5EF4-FFF2-40B4-BE49-F238E27FC236}">
                <a16:creationId xmlns:a16="http://schemas.microsoft.com/office/drawing/2014/main" id="{57A02A61-85E5-4159-8C2D-503293FEDF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5857" y="63714"/>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ODT.jpg">
            <a:extLst>
              <a:ext uri="{FF2B5EF4-FFF2-40B4-BE49-F238E27FC236}">
                <a16:creationId xmlns:a16="http://schemas.microsoft.com/office/drawing/2014/main" id="{E6ACF186-C361-4F63-A7AE-DF3717153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60" y="82648"/>
            <a:ext cx="1201108" cy="1201108"/>
          </a:xfrm>
          <a:prstGeom prst="rect">
            <a:avLst/>
          </a:prstGeom>
        </p:spPr>
      </p:pic>
    </p:spTree>
    <p:extLst>
      <p:ext uri="{BB962C8B-B14F-4D97-AF65-F5344CB8AC3E}">
        <p14:creationId xmlns:p14="http://schemas.microsoft.com/office/powerpoint/2010/main" val="199678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Acetowhitening</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494362" y="2860669"/>
            <a:ext cx="1312311" cy="1576395"/>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4"/>
          <a:srcRect/>
          <a:stretch>
            <a:fillRect/>
          </a:stretch>
        </p:blipFill>
        <p:spPr bwMode="auto">
          <a:xfrm>
            <a:off x="3851287" y="2860669"/>
            <a:ext cx="1293646" cy="1576395"/>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2208214" y="2860668"/>
            <a:ext cx="1289741" cy="1571636"/>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7137436" y="2860669"/>
            <a:ext cx="1306145" cy="1576395"/>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8709071" y="2883151"/>
            <a:ext cx="1357322" cy="1553912"/>
          </a:xfrm>
          <a:prstGeom prst="rect">
            <a:avLst/>
          </a:prstGeom>
          <a:noFill/>
          <a:ln w="9525">
            <a:noFill/>
            <a:miter lim="800000"/>
            <a:headEnd/>
            <a:tailEnd/>
          </a:ln>
          <a:effectLst/>
        </p:spPr>
      </p:pic>
      <p:sp>
        <p:nvSpPr>
          <p:cNvPr id="8" name="Right Triangle 7"/>
          <p:cNvSpPr/>
          <p:nvPr/>
        </p:nvSpPr>
        <p:spPr>
          <a:xfrm flipH="1">
            <a:off x="2238349" y="4857760"/>
            <a:ext cx="7816877"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24035" y="2103735"/>
            <a:ext cx="1219373" cy="369332"/>
          </a:xfrm>
          <a:prstGeom prst="rect">
            <a:avLst/>
          </a:prstGeom>
          <a:noFill/>
        </p:spPr>
        <p:txBody>
          <a:bodyPr wrap="none" rtlCol="0">
            <a:spAutoFit/>
          </a:bodyPr>
          <a:lstStyle/>
          <a:p>
            <a:r>
              <a:rPr lang="en-GB" dirty="0" err="1"/>
              <a:t>Metaplasia</a:t>
            </a:r>
            <a:endParaRPr lang="en-US" dirty="0"/>
          </a:p>
        </p:txBody>
      </p:sp>
      <p:sp>
        <p:nvSpPr>
          <p:cNvPr id="10" name="TextBox 9"/>
          <p:cNvSpPr txBox="1"/>
          <p:nvPr/>
        </p:nvSpPr>
        <p:spPr>
          <a:xfrm>
            <a:off x="9024958" y="2103735"/>
            <a:ext cx="631904" cy="369332"/>
          </a:xfrm>
          <a:prstGeom prst="rect">
            <a:avLst/>
          </a:prstGeom>
          <a:noFill/>
        </p:spPr>
        <p:txBody>
          <a:bodyPr wrap="none" rtlCol="0">
            <a:spAutoFit/>
          </a:bodyPr>
          <a:lstStyle/>
          <a:p>
            <a:r>
              <a:rPr lang="en-GB" dirty="0"/>
              <a:t>CIN3</a:t>
            </a:r>
            <a:endParaRPr lang="en-US" dirty="0"/>
          </a:p>
        </p:txBody>
      </p:sp>
      <p:sp>
        <p:nvSpPr>
          <p:cNvPr id="11" name="TextBox 10"/>
          <p:cNvSpPr txBox="1"/>
          <p:nvPr/>
        </p:nvSpPr>
        <p:spPr>
          <a:xfrm>
            <a:off x="5310183" y="6072206"/>
            <a:ext cx="888385" cy="369332"/>
          </a:xfrm>
          <a:prstGeom prst="rect">
            <a:avLst/>
          </a:prstGeom>
          <a:noFill/>
        </p:spPr>
        <p:txBody>
          <a:bodyPr wrap="none" rtlCol="0">
            <a:spAutoFit/>
          </a:bodyPr>
          <a:lstStyle/>
          <a:p>
            <a:r>
              <a:rPr lang="en-GB" dirty="0"/>
              <a:t>Density</a:t>
            </a:r>
            <a:endParaRPr lang="en-US" dirty="0"/>
          </a:p>
        </p:txBody>
      </p:sp>
      <p:cxnSp>
        <p:nvCxnSpPr>
          <p:cNvPr id="13" name="Straight Arrow Connector 12"/>
          <p:cNvCxnSpPr/>
          <p:nvPr/>
        </p:nvCxnSpPr>
        <p:spPr>
          <a:xfrm>
            <a:off x="3738546" y="2357430"/>
            <a:ext cx="521497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title-efc-logo.gif">
            <a:extLst>
              <a:ext uri="{FF2B5EF4-FFF2-40B4-BE49-F238E27FC236}">
                <a16:creationId xmlns:a16="http://schemas.microsoft.com/office/drawing/2014/main" id="{D6A6CE13-6F33-471F-BB62-D4626389A26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15857" y="63714"/>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ODT.jpg">
            <a:extLst>
              <a:ext uri="{FF2B5EF4-FFF2-40B4-BE49-F238E27FC236}">
                <a16:creationId xmlns:a16="http://schemas.microsoft.com/office/drawing/2014/main" id="{C6DC4BB1-3063-4F36-97B2-48EF921170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60" y="82648"/>
            <a:ext cx="1201108" cy="1201108"/>
          </a:xfrm>
          <a:prstGeom prst="rect">
            <a:avLst/>
          </a:prstGeom>
        </p:spPr>
      </p:pic>
    </p:spTree>
    <p:extLst>
      <p:ext uri="{BB962C8B-B14F-4D97-AF65-F5344CB8AC3E}">
        <p14:creationId xmlns:p14="http://schemas.microsoft.com/office/powerpoint/2010/main" val="198675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228" y="320910"/>
            <a:ext cx="8229600" cy="1143000"/>
          </a:xfrm>
        </p:spPr>
        <p:txBody>
          <a:bodyPr/>
          <a:lstStyle/>
          <a:p>
            <a:pPr algn="l"/>
            <a:r>
              <a:rPr lang="en-US" dirty="0"/>
              <a:t>Effect of Prevalence</a:t>
            </a:r>
          </a:p>
        </p:txBody>
      </p:sp>
      <p:pic>
        <p:nvPicPr>
          <p:cNvPr id="4" name="Content Placeholder 3" descr="Screen Shot 2018-04-15 at 10.16.20.png"/>
          <p:cNvPicPr>
            <a:picLocks noGrp="1" noChangeAspect="1"/>
          </p:cNvPicPr>
          <p:nvPr>
            <p:ph idx="1"/>
          </p:nvPr>
        </p:nvPicPr>
        <p:blipFill>
          <a:blip r:embed="rId2">
            <a:extLst>
              <a:ext uri="{28A0092B-C50C-407E-A947-70E740481C1C}">
                <a14:useLocalDpi xmlns:a14="http://schemas.microsoft.com/office/drawing/2010/main" val="0"/>
              </a:ext>
            </a:extLst>
          </a:blip>
          <a:srcRect t="12217" b="12217"/>
          <a:stretch>
            <a:fillRect/>
          </a:stretch>
        </p:blipFill>
        <p:spPr>
          <a:xfrm>
            <a:off x="1981201" y="2041087"/>
            <a:ext cx="3819493" cy="3684522"/>
          </a:xfrm>
        </p:spPr>
      </p:pic>
      <p:sp>
        <p:nvSpPr>
          <p:cNvPr id="5" name="Down Arrow 4"/>
          <p:cNvSpPr/>
          <p:nvPr/>
        </p:nvSpPr>
        <p:spPr>
          <a:xfrm>
            <a:off x="3475369" y="4324235"/>
            <a:ext cx="138848" cy="280423"/>
          </a:xfrm>
          <a:prstGeom prst="downArrow">
            <a:avLst/>
          </a:prstGeom>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3" descr="Screen Shot 2018-04-15 at 10.27.24.png"/>
          <p:cNvPicPr>
            <a:picLocks noChangeAspect="1"/>
          </p:cNvPicPr>
          <p:nvPr/>
        </p:nvPicPr>
        <p:blipFill>
          <a:blip r:embed="rId3">
            <a:extLst>
              <a:ext uri="{28A0092B-C50C-407E-A947-70E740481C1C}">
                <a14:useLocalDpi xmlns:a14="http://schemas.microsoft.com/office/drawing/2010/main" val="0"/>
              </a:ext>
            </a:extLst>
          </a:blip>
          <a:srcRect t="5485" b="5485"/>
          <a:stretch>
            <a:fillRect/>
          </a:stretch>
        </p:blipFill>
        <p:spPr>
          <a:xfrm>
            <a:off x="6286257" y="2041087"/>
            <a:ext cx="3924542" cy="3729782"/>
          </a:xfrm>
          <a:prstGeom prst="rect">
            <a:avLst/>
          </a:prstGeom>
        </p:spPr>
      </p:pic>
      <p:sp>
        <p:nvSpPr>
          <p:cNvPr id="7" name="Down Arrow 6"/>
          <p:cNvSpPr/>
          <p:nvPr/>
        </p:nvSpPr>
        <p:spPr>
          <a:xfrm>
            <a:off x="8184830" y="2125857"/>
            <a:ext cx="45719" cy="254995"/>
          </a:xfrm>
          <a:prstGeom prst="downArrow">
            <a:avLst/>
          </a:prstGeom>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itle-efc-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18530" y="93579"/>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0299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Summary of challenges</a:t>
            </a:r>
            <a:endParaRPr lang="en-US" dirty="0"/>
          </a:p>
        </p:txBody>
      </p:sp>
      <p:sp>
        <p:nvSpPr>
          <p:cNvPr id="3" name="Content Placeholder 2"/>
          <p:cNvSpPr>
            <a:spLocks noGrp="1"/>
          </p:cNvSpPr>
          <p:nvPr>
            <p:ph idx="1"/>
          </p:nvPr>
        </p:nvSpPr>
        <p:spPr>
          <a:xfrm>
            <a:off x="1630837" y="1676400"/>
            <a:ext cx="8496991" cy="4114800"/>
          </a:xfrm>
        </p:spPr>
        <p:txBody>
          <a:bodyPr>
            <a:noAutofit/>
          </a:bodyPr>
          <a:lstStyle/>
          <a:p>
            <a:pPr>
              <a:lnSpc>
                <a:spcPct val="90000"/>
              </a:lnSpc>
              <a:defRPr/>
            </a:pPr>
            <a:r>
              <a:rPr lang="en-US" dirty="0">
                <a:ea typeface="ＭＳ Ｐゴシック" pitchFamily="34" charset="-128"/>
                <a:cs typeface="Arial" charset="0"/>
              </a:rPr>
              <a:t>Subjective and quantitative</a:t>
            </a:r>
          </a:p>
          <a:p>
            <a:pPr>
              <a:lnSpc>
                <a:spcPct val="200000"/>
              </a:lnSpc>
            </a:pPr>
            <a:r>
              <a:rPr lang="en-US" dirty="0">
                <a:ea typeface="ＭＳ Ｐゴシック" pitchFamily="34" charset="-128"/>
                <a:cs typeface="Arial" charset="0"/>
              </a:rPr>
              <a:t>Requires high specialization</a:t>
            </a:r>
          </a:p>
          <a:p>
            <a:pPr>
              <a:lnSpc>
                <a:spcPct val="200000"/>
              </a:lnSpc>
            </a:pPr>
            <a:r>
              <a:rPr lang="en-US" dirty="0">
                <a:ea typeface="ＭＳ Ｐゴシック" pitchFamily="34" charset="-128"/>
                <a:cs typeface="Arial" charset="0"/>
              </a:rPr>
              <a:t>High inter- and intra-observer disagreement</a:t>
            </a:r>
          </a:p>
          <a:p>
            <a:pPr>
              <a:lnSpc>
                <a:spcPct val="200000"/>
              </a:lnSpc>
            </a:pPr>
            <a:r>
              <a:rPr lang="en-US" dirty="0">
                <a:ea typeface="ＭＳ Ｐゴシック" pitchFamily="34" charset="-128"/>
                <a:cs typeface="Arial" charset="0"/>
              </a:rPr>
              <a:t>Low sensitivity </a:t>
            </a:r>
          </a:p>
          <a:p>
            <a:pPr>
              <a:lnSpc>
                <a:spcPct val="200000"/>
              </a:lnSpc>
            </a:pPr>
            <a:r>
              <a:rPr lang="en-US" dirty="0">
                <a:ea typeface="ＭＳ Ｐゴシック" pitchFamily="34" charset="-128"/>
                <a:cs typeface="Arial" charset="0"/>
              </a:rPr>
              <a:t>High biopsy sampling error rate   </a:t>
            </a:r>
            <a:endParaRPr lang="el-GR" dirty="0">
              <a:ea typeface="ＭＳ Ｐゴシック" pitchFamily="34" charset="-128"/>
              <a:cs typeface="Arial" charset="0"/>
            </a:endParaRPr>
          </a:p>
          <a:p>
            <a:pPr>
              <a:lnSpc>
                <a:spcPct val="200000"/>
              </a:lnSpc>
            </a:pPr>
            <a:endParaRPr lang="en-US" dirty="0"/>
          </a:p>
        </p:txBody>
      </p:sp>
      <p:pic>
        <p:nvPicPr>
          <p:cNvPr id="6" name="Picture 5" descr="title-ef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8532" y="103006"/>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724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can we do?</a:t>
            </a:r>
          </a:p>
        </p:txBody>
      </p:sp>
      <p:sp>
        <p:nvSpPr>
          <p:cNvPr id="3" name="Content Placeholder 2"/>
          <p:cNvSpPr>
            <a:spLocks noGrp="1"/>
          </p:cNvSpPr>
          <p:nvPr>
            <p:ph idx="1"/>
          </p:nvPr>
        </p:nvSpPr>
        <p:spPr>
          <a:xfrm>
            <a:off x="1480008" y="1600201"/>
            <a:ext cx="10102392" cy="4525963"/>
          </a:xfrm>
        </p:spPr>
        <p:txBody>
          <a:bodyPr/>
          <a:lstStyle/>
          <a:p>
            <a:pPr>
              <a:lnSpc>
                <a:spcPct val="200000"/>
              </a:lnSpc>
            </a:pPr>
            <a:r>
              <a:rPr lang="en-US" dirty="0">
                <a:solidFill>
                  <a:schemeClr val="bg1">
                    <a:lumMod val="75000"/>
                  </a:schemeClr>
                </a:solidFill>
              </a:rPr>
              <a:t>Number of biopsies </a:t>
            </a:r>
          </a:p>
          <a:p>
            <a:pPr>
              <a:lnSpc>
                <a:spcPct val="200000"/>
              </a:lnSpc>
            </a:pPr>
            <a:r>
              <a:rPr lang="en-US" dirty="0">
                <a:solidFill>
                  <a:schemeClr val="bg1">
                    <a:lumMod val="75000"/>
                  </a:schemeClr>
                </a:solidFill>
              </a:rPr>
              <a:t>Additional random biopsies?</a:t>
            </a:r>
          </a:p>
          <a:p>
            <a:pPr>
              <a:lnSpc>
                <a:spcPct val="200000"/>
              </a:lnSpc>
            </a:pPr>
            <a:r>
              <a:rPr lang="en-US" dirty="0"/>
              <a:t>Improve quality of colposcopy?</a:t>
            </a:r>
          </a:p>
          <a:p>
            <a:endParaRPr lang="en-US" dirty="0">
              <a:solidFill>
                <a:schemeClr val="bg1">
                  <a:lumMod val="65000"/>
                </a:schemeClr>
              </a:solidFill>
            </a:endParaRPr>
          </a:p>
        </p:txBody>
      </p:sp>
      <p:pic>
        <p:nvPicPr>
          <p:cNvPr id="4" name="Picture 3" descr="title-ef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404664"/>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466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71" y="274638"/>
            <a:ext cx="9447229" cy="1143000"/>
          </a:xfrm>
        </p:spPr>
        <p:txBody>
          <a:bodyPr/>
          <a:lstStyle/>
          <a:p>
            <a:pPr algn="l"/>
            <a:r>
              <a:rPr lang="en-US" dirty="0"/>
              <a:t>Solutions</a:t>
            </a:r>
          </a:p>
        </p:txBody>
      </p:sp>
      <p:sp>
        <p:nvSpPr>
          <p:cNvPr id="3" name="Content Placeholder 2"/>
          <p:cNvSpPr>
            <a:spLocks noGrp="1"/>
          </p:cNvSpPr>
          <p:nvPr>
            <p:ph idx="1"/>
          </p:nvPr>
        </p:nvSpPr>
        <p:spPr>
          <a:xfrm>
            <a:off x="1527142" y="1600201"/>
            <a:ext cx="10055258" cy="4525963"/>
          </a:xfrm>
        </p:spPr>
        <p:txBody>
          <a:bodyPr/>
          <a:lstStyle/>
          <a:p>
            <a:pPr>
              <a:lnSpc>
                <a:spcPct val="200000"/>
              </a:lnSpc>
            </a:pPr>
            <a:r>
              <a:rPr lang="en-US" dirty="0"/>
              <a:t>Training</a:t>
            </a:r>
          </a:p>
          <a:p>
            <a:pPr>
              <a:lnSpc>
                <a:spcPct val="200000"/>
              </a:lnSpc>
            </a:pPr>
            <a:r>
              <a:rPr lang="en-US" dirty="0"/>
              <a:t>Certification</a:t>
            </a:r>
          </a:p>
          <a:p>
            <a:pPr>
              <a:lnSpc>
                <a:spcPct val="200000"/>
              </a:lnSpc>
            </a:pPr>
            <a:r>
              <a:rPr lang="en-US" dirty="0"/>
              <a:t>Quality assurance</a:t>
            </a:r>
          </a:p>
          <a:p>
            <a:pPr>
              <a:lnSpc>
                <a:spcPct val="200000"/>
              </a:lnSpc>
            </a:pPr>
            <a:r>
              <a:rPr lang="en-US" dirty="0"/>
              <a:t>New technologies, including AI</a:t>
            </a:r>
          </a:p>
          <a:p>
            <a:pPr marL="0" indent="0">
              <a:buNone/>
            </a:pPr>
            <a:endParaRPr lang="en-US" dirty="0"/>
          </a:p>
        </p:txBody>
      </p:sp>
      <p:pic>
        <p:nvPicPr>
          <p:cNvPr id="4" name="Picture 3" descr="title-ef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404664"/>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64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py of EVA System Device MODT 759_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8681" r="15049"/>
          <a:stretch/>
        </p:blipFill>
        <p:spPr>
          <a:xfrm>
            <a:off x="6501246" y="1608667"/>
            <a:ext cx="2360321" cy="4891584"/>
          </a:xfrm>
        </p:spPr>
      </p:pic>
      <p:pic>
        <p:nvPicPr>
          <p:cNvPr id="7" name="Content Placeholder 5" descr="Copy of EVA System Device MODT 740.jpg"/>
          <p:cNvPicPr>
            <a:picLocks noChangeAspect="1"/>
          </p:cNvPicPr>
          <p:nvPr/>
        </p:nvPicPr>
        <p:blipFill rotWithShape="1">
          <a:blip r:embed="rId4">
            <a:extLst>
              <a:ext uri="{28A0092B-C50C-407E-A947-70E740481C1C}">
                <a14:useLocalDpi xmlns:a14="http://schemas.microsoft.com/office/drawing/2010/main" val="0"/>
              </a:ext>
            </a:extLst>
          </a:blip>
          <a:srcRect l="1834" r="5111"/>
          <a:stretch/>
        </p:blipFill>
        <p:spPr>
          <a:xfrm>
            <a:off x="3261314" y="1678894"/>
            <a:ext cx="2501650" cy="4677456"/>
          </a:xfrm>
          <a:prstGeom prst="rect">
            <a:avLst/>
          </a:prstGeom>
        </p:spPr>
      </p:pic>
      <p:sp>
        <p:nvSpPr>
          <p:cNvPr id="15" name="Rectangle 14"/>
          <p:cNvSpPr/>
          <p:nvPr/>
        </p:nvSpPr>
        <p:spPr>
          <a:xfrm>
            <a:off x="3261315" y="714724"/>
            <a:ext cx="6133801" cy="769441"/>
          </a:xfrm>
          <a:prstGeom prst="rect">
            <a:avLst/>
          </a:prstGeom>
        </p:spPr>
        <p:txBody>
          <a:bodyPr wrap="square">
            <a:spAutoFit/>
          </a:bodyPr>
          <a:lstStyle/>
          <a:p>
            <a:pPr algn="ctr"/>
            <a:r>
              <a:rPr lang="en-US" sz="4400" b="1" dirty="0">
                <a:latin typeface="Arial"/>
                <a:cs typeface="Arial"/>
              </a:rPr>
              <a:t>A potential solution ? </a:t>
            </a:r>
          </a:p>
        </p:txBody>
      </p:sp>
      <p:sp>
        <p:nvSpPr>
          <p:cNvPr id="2" name="Slide Number Placeholder 1"/>
          <p:cNvSpPr>
            <a:spLocks noGrp="1"/>
          </p:cNvSpPr>
          <p:nvPr>
            <p:ph type="sldNum" sz="quarter" idx="12"/>
          </p:nvPr>
        </p:nvSpPr>
        <p:spPr/>
        <p:txBody>
          <a:bodyPr/>
          <a:lstStyle/>
          <a:p>
            <a:fld id="{825E0969-2260-B448-A044-E2508251435D}" type="slidenum">
              <a:rPr lang="en-US" smtClean="0"/>
              <a:t>19</a:t>
            </a:fld>
            <a:endParaRPr lang="en-US"/>
          </a:p>
        </p:txBody>
      </p:sp>
      <p:pic>
        <p:nvPicPr>
          <p:cNvPr id="8" name="Picture 7" descr="title-efc-logo.gif">
            <a:extLst>
              <a:ext uri="{FF2B5EF4-FFF2-40B4-BE49-F238E27FC236}">
                <a16:creationId xmlns:a16="http://schemas.microsoft.com/office/drawing/2014/main" id="{E81FC09F-E79B-4B4D-9B34-A2E4D02E69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5857" y="63714"/>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ODT.jpg">
            <a:extLst>
              <a:ext uri="{FF2B5EF4-FFF2-40B4-BE49-F238E27FC236}">
                <a16:creationId xmlns:a16="http://schemas.microsoft.com/office/drawing/2014/main" id="{C4DFD943-601A-470F-AA9C-2B458C489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60" y="82648"/>
            <a:ext cx="1201108" cy="1201108"/>
          </a:xfrm>
          <a:prstGeom prst="rect">
            <a:avLst/>
          </a:prstGeom>
        </p:spPr>
      </p:pic>
    </p:spTree>
    <p:extLst>
      <p:ext uri="{BB962C8B-B14F-4D97-AF65-F5344CB8AC3E}">
        <p14:creationId xmlns:p14="http://schemas.microsoft.com/office/powerpoint/2010/main" val="32863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lnSpc>
                <a:spcPct val="130000"/>
              </a:lnSpc>
              <a:buNone/>
            </a:pPr>
            <a:r>
              <a:rPr lang="en-US" b="1" dirty="0"/>
              <a:t>More women will die from cervical cancer than in childbirth</a:t>
            </a:r>
          </a:p>
        </p:txBody>
      </p:sp>
      <p:pic>
        <p:nvPicPr>
          <p:cNvPr id="4" name="Picture 3" descr="title-ef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5857" y="63714"/>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O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0" y="82648"/>
            <a:ext cx="1201108" cy="1201108"/>
          </a:xfrm>
          <a:prstGeom prst="rect">
            <a:avLst/>
          </a:prstGeom>
        </p:spPr>
      </p:pic>
    </p:spTree>
    <p:extLst>
      <p:ext uri="{BB962C8B-B14F-4D97-AF65-F5344CB8AC3E}">
        <p14:creationId xmlns:p14="http://schemas.microsoft.com/office/powerpoint/2010/main" val="737150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958" y="274638"/>
            <a:ext cx="9838441" cy="1143000"/>
          </a:xfrm>
        </p:spPr>
        <p:txBody>
          <a:bodyPr/>
          <a:lstStyle/>
          <a:p>
            <a:pPr algn="l"/>
            <a:r>
              <a:rPr lang="en-US" dirty="0"/>
              <a:t>Summary</a:t>
            </a:r>
          </a:p>
        </p:txBody>
      </p:sp>
      <p:sp>
        <p:nvSpPr>
          <p:cNvPr id="3" name="Content Placeholder 2"/>
          <p:cNvSpPr>
            <a:spLocks noGrp="1"/>
          </p:cNvSpPr>
          <p:nvPr>
            <p:ph idx="1"/>
          </p:nvPr>
        </p:nvSpPr>
        <p:spPr>
          <a:xfrm>
            <a:off x="1981200" y="1417637"/>
            <a:ext cx="8229600" cy="5174259"/>
          </a:xfrm>
        </p:spPr>
        <p:txBody>
          <a:bodyPr>
            <a:normAutofit/>
          </a:bodyPr>
          <a:lstStyle/>
          <a:p>
            <a:pPr>
              <a:lnSpc>
                <a:spcPct val="150000"/>
              </a:lnSpc>
            </a:pPr>
            <a:r>
              <a:rPr lang="en-US" dirty="0">
                <a:solidFill>
                  <a:srgbClr val="FF0000"/>
                </a:solidFill>
              </a:rPr>
              <a:t>Geo-political</a:t>
            </a:r>
          </a:p>
          <a:p>
            <a:pPr>
              <a:lnSpc>
                <a:spcPct val="150000"/>
              </a:lnSpc>
            </a:pPr>
            <a:r>
              <a:rPr lang="en-US" dirty="0">
                <a:solidFill>
                  <a:srgbClr val="FF6600"/>
                </a:solidFill>
              </a:rPr>
              <a:t>Organisation</a:t>
            </a:r>
          </a:p>
          <a:p>
            <a:pPr>
              <a:lnSpc>
                <a:spcPct val="150000"/>
              </a:lnSpc>
            </a:pPr>
            <a:r>
              <a:rPr lang="en-US" dirty="0">
                <a:solidFill>
                  <a:srgbClr val="008000"/>
                </a:solidFill>
              </a:rPr>
              <a:t>Training</a:t>
            </a:r>
          </a:p>
          <a:p>
            <a:pPr>
              <a:lnSpc>
                <a:spcPct val="150000"/>
              </a:lnSpc>
            </a:pPr>
            <a:r>
              <a:rPr lang="en-US" dirty="0">
                <a:solidFill>
                  <a:srgbClr val="008000"/>
                </a:solidFill>
              </a:rPr>
              <a:t>Certification trained colposcopists</a:t>
            </a:r>
          </a:p>
          <a:p>
            <a:pPr>
              <a:lnSpc>
                <a:spcPct val="150000"/>
              </a:lnSpc>
            </a:pPr>
            <a:r>
              <a:rPr lang="en-US" dirty="0">
                <a:solidFill>
                  <a:srgbClr val="3366FF"/>
                </a:solidFill>
              </a:rPr>
              <a:t>Quality Assurance</a:t>
            </a:r>
          </a:p>
          <a:p>
            <a:pPr>
              <a:lnSpc>
                <a:spcPct val="150000"/>
              </a:lnSpc>
            </a:pPr>
            <a:r>
              <a:rPr lang="en-US" dirty="0"/>
              <a:t>New colposcopic technologies</a:t>
            </a:r>
          </a:p>
        </p:txBody>
      </p:sp>
      <p:pic>
        <p:nvPicPr>
          <p:cNvPr id="5" name="Picture 4" descr="title-efc-logo.gif">
            <a:extLst>
              <a:ext uri="{FF2B5EF4-FFF2-40B4-BE49-F238E27FC236}">
                <a16:creationId xmlns:a16="http://schemas.microsoft.com/office/drawing/2014/main" id="{6C2FA501-D875-468E-A35D-19B3B66BEA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5857" y="63714"/>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ODT.jpg">
            <a:extLst>
              <a:ext uri="{FF2B5EF4-FFF2-40B4-BE49-F238E27FC236}">
                <a16:creationId xmlns:a16="http://schemas.microsoft.com/office/drawing/2014/main" id="{0BDC381F-BD8A-43BE-960E-3A5CBC0D0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0" y="82648"/>
            <a:ext cx="1201108" cy="1201108"/>
          </a:xfrm>
          <a:prstGeom prst="rect">
            <a:avLst/>
          </a:prstGeom>
        </p:spPr>
      </p:pic>
    </p:spTree>
    <p:extLst>
      <p:ext uri="{BB962C8B-B14F-4D97-AF65-F5344CB8AC3E}">
        <p14:creationId xmlns:p14="http://schemas.microsoft.com/office/powerpoint/2010/main" val="346801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px-Hpv_virus.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1813796" y="1417639"/>
            <a:ext cx="8229600" cy="4525963"/>
          </a:xfrm>
        </p:spPr>
      </p:pic>
      <p:pic>
        <p:nvPicPr>
          <p:cNvPr id="8" name="Picture 7" descr="title-efc-logo.gif">
            <a:extLst>
              <a:ext uri="{FF2B5EF4-FFF2-40B4-BE49-F238E27FC236}">
                <a16:creationId xmlns:a16="http://schemas.microsoft.com/office/drawing/2014/main" id="{137477FA-207E-4439-8128-3244D83264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5857" y="63714"/>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ODT.jpg">
            <a:extLst>
              <a:ext uri="{FF2B5EF4-FFF2-40B4-BE49-F238E27FC236}">
                <a16:creationId xmlns:a16="http://schemas.microsoft.com/office/drawing/2014/main" id="{DF683B02-3092-4274-867D-F41B472EA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60" y="82648"/>
            <a:ext cx="1201108" cy="1201108"/>
          </a:xfrm>
          <a:prstGeom prst="rect">
            <a:avLst/>
          </a:prstGeom>
        </p:spPr>
      </p:pic>
    </p:spTree>
    <p:extLst>
      <p:ext uri="{BB962C8B-B14F-4D97-AF65-F5344CB8AC3E}">
        <p14:creationId xmlns:p14="http://schemas.microsoft.com/office/powerpoint/2010/main" val="130749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904" y="274638"/>
            <a:ext cx="5994788" cy="1143000"/>
          </a:xfrm>
        </p:spPr>
        <p:txBody>
          <a:bodyPr>
            <a:normAutofit/>
          </a:bodyPr>
          <a:lstStyle/>
          <a:p>
            <a:r>
              <a:rPr lang="en-US" sz="3600" b="1" dirty="0"/>
              <a:t>Elimination within the century</a:t>
            </a:r>
          </a:p>
        </p:txBody>
      </p:sp>
      <p:pic>
        <p:nvPicPr>
          <p:cNvPr id="7" name="Picture 6" descr="WH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725618"/>
            <a:ext cx="4508500" cy="1803400"/>
          </a:xfrm>
          <a:prstGeom prst="rect">
            <a:avLst/>
          </a:prstGeom>
        </p:spPr>
      </p:pic>
      <p:sp>
        <p:nvSpPr>
          <p:cNvPr id="8" name="Content Placeholder 7"/>
          <p:cNvSpPr>
            <a:spLocks noGrp="1"/>
          </p:cNvSpPr>
          <p:nvPr>
            <p:ph idx="1"/>
          </p:nvPr>
        </p:nvSpPr>
        <p:spPr>
          <a:xfrm>
            <a:off x="1981200" y="1600202"/>
            <a:ext cx="8229600" cy="2638781"/>
          </a:xfrm>
        </p:spPr>
        <p:txBody>
          <a:bodyPr/>
          <a:lstStyle/>
          <a:p>
            <a:pPr marL="0" indent="0">
              <a:buNone/>
            </a:pPr>
            <a:r>
              <a:rPr lang="en-US" dirty="0"/>
              <a:t>2030 targets</a:t>
            </a:r>
            <a:endParaRPr lang="en-US" sz="2400" dirty="0"/>
          </a:p>
          <a:p>
            <a:pPr>
              <a:lnSpc>
                <a:spcPct val="150000"/>
              </a:lnSpc>
            </a:pPr>
            <a:r>
              <a:rPr lang="en-US" sz="2400" dirty="0"/>
              <a:t>90% girls fully vaccinated with the HPV vaccine by 15 </a:t>
            </a:r>
            <a:r>
              <a:rPr lang="en-US" sz="2400" dirty="0" err="1"/>
              <a:t>yrs</a:t>
            </a:r>
            <a:endParaRPr lang="en-US" sz="2400" dirty="0"/>
          </a:p>
          <a:p>
            <a:pPr>
              <a:lnSpc>
                <a:spcPct val="150000"/>
              </a:lnSpc>
            </a:pPr>
            <a:r>
              <a:rPr lang="en-US" sz="2400" dirty="0"/>
              <a:t>70% women screened at 35 and 45 years of age; </a:t>
            </a:r>
          </a:p>
          <a:p>
            <a:pPr>
              <a:lnSpc>
                <a:spcPct val="150000"/>
              </a:lnSpc>
            </a:pPr>
            <a:r>
              <a:rPr lang="en-US" sz="2400" dirty="0"/>
              <a:t>90% women with cervical disease receive treatment and care. </a:t>
            </a:r>
          </a:p>
        </p:txBody>
      </p:sp>
      <p:sp>
        <p:nvSpPr>
          <p:cNvPr id="11" name="Rectangle 10"/>
          <p:cNvSpPr/>
          <p:nvPr/>
        </p:nvSpPr>
        <p:spPr>
          <a:xfrm>
            <a:off x="1813796" y="4238983"/>
            <a:ext cx="8397004" cy="461665"/>
          </a:xfrm>
          <a:prstGeom prst="rect">
            <a:avLst/>
          </a:prstGeom>
          <a:solidFill>
            <a:schemeClr val="tx2">
              <a:lumMod val="20000"/>
              <a:lumOff val="80000"/>
            </a:schemeClr>
          </a:solidFill>
        </p:spPr>
        <p:txBody>
          <a:bodyPr wrap="square">
            <a:spAutoFit/>
          </a:bodyPr>
          <a:lstStyle/>
          <a:p>
            <a:pPr algn="ctr"/>
            <a:r>
              <a:rPr lang="en-US" sz="2400" dirty="0"/>
              <a:t>Increased coverage of screening/treatment of </a:t>
            </a:r>
            <a:r>
              <a:rPr lang="en-US" sz="2400" dirty="0" err="1"/>
              <a:t>precancer</a:t>
            </a:r>
            <a:r>
              <a:rPr lang="en-US" sz="2400" dirty="0"/>
              <a:t> lesions</a:t>
            </a:r>
          </a:p>
        </p:txBody>
      </p:sp>
      <p:pic>
        <p:nvPicPr>
          <p:cNvPr id="9" name="Picture 8" descr="title-efc-logo.gif">
            <a:extLst>
              <a:ext uri="{FF2B5EF4-FFF2-40B4-BE49-F238E27FC236}">
                <a16:creationId xmlns:a16="http://schemas.microsoft.com/office/drawing/2014/main" id="{BC21F781-64F6-4EB6-83D3-C642C82D5C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5857" y="63714"/>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ODT.jpg">
            <a:extLst>
              <a:ext uri="{FF2B5EF4-FFF2-40B4-BE49-F238E27FC236}">
                <a16:creationId xmlns:a16="http://schemas.microsoft.com/office/drawing/2014/main" id="{65AF8911-5156-4435-A227-6140AF778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60" y="82648"/>
            <a:ext cx="1201108" cy="1201108"/>
          </a:xfrm>
          <a:prstGeom prst="rect">
            <a:avLst/>
          </a:prstGeom>
        </p:spPr>
      </p:pic>
    </p:spTree>
    <p:extLst>
      <p:ext uri="{BB962C8B-B14F-4D97-AF65-F5344CB8AC3E}">
        <p14:creationId xmlns:p14="http://schemas.microsoft.com/office/powerpoint/2010/main" val="39763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Cervical cancer</a:t>
            </a:r>
          </a:p>
        </p:txBody>
      </p:sp>
      <p:pic>
        <p:nvPicPr>
          <p:cNvPr id="4" name="Content Placeholder 3" descr="Screenshot 2019-03-16 17.33.10.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08" r="-1"/>
          <a:stretch/>
        </p:blipFill>
        <p:spPr>
          <a:xfrm>
            <a:off x="1524000" y="1632546"/>
            <a:ext cx="9144000" cy="4525963"/>
          </a:xfrm>
        </p:spPr>
      </p:pic>
      <p:pic>
        <p:nvPicPr>
          <p:cNvPr id="5" name="Picture 4" descr="title-ef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907" y="59730"/>
            <a:ext cx="1201108" cy="1201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13817" y="6158508"/>
            <a:ext cx="2398684" cy="369332"/>
          </a:xfrm>
          <a:prstGeom prst="rect">
            <a:avLst/>
          </a:prstGeom>
          <a:noFill/>
        </p:spPr>
        <p:txBody>
          <a:bodyPr wrap="square" rtlCol="0">
            <a:spAutoFit/>
          </a:bodyPr>
          <a:lstStyle/>
          <a:p>
            <a:r>
              <a:rPr lang="en-US" dirty="0"/>
              <a:t>GLOBOCAN 2018</a:t>
            </a:r>
          </a:p>
        </p:txBody>
      </p:sp>
    </p:spTree>
    <p:extLst>
      <p:ext uri="{BB962C8B-B14F-4D97-AF65-F5344CB8AC3E}">
        <p14:creationId xmlns:p14="http://schemas.microsoft.com/office/powerpoint/2010/main" val="27882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European Context</a:t>
            </a:r>
          </a:p>
        </p:txBody>
      </p:sp>
      <p:pic>
        <p:nvPicPr>
          <p:cNvPr id="4" name="Content Placeholder 3" descr="Screenshot 2018-11-18 14.41.18.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04" r="-1"/>
          <a:stretch/>
        </p:blipFill>
        <p:spPr>
          <a:xfrm>
            <a:off x="2140293" y="1291472"/>
            <a:ext cx="7902428" cy="5476973"/>
          </a:xfrm>
        </p:spPr>
      </p:pic>
      <p:pic>
        <p:nvPicPr>
          <p:cNvPr id="5" name="Picture 4" descr="title-ef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7958" y="84150"/>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3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2170" y="2468131"/>
            <a:ext cx="4475791" cy="4216911"/>
          </a:xfrm>
          <a:prstGeom prst="rect">
            <a:avLst/>
          </a:prstGeom>
        </p:spPr>
      </p:pic>
      <p:pic>
        <p:nvPicPr>
          <p:cNvPr id="5" name="Picture 4"/>
          <p:cNvPicPr>
            <a:picLocks noChangeAspect="1"/>
          </p:cNvPicPr>
          <p:nvPr/>
        </p:nvPicPr>
        <p:blipFill>
          <a:blip r:embed="rId4"/>
          <a:stretch>
            <a:fillRect/>
          </a:stretch>
        </p:blipFill>
        <p:spPr>
          <a:xfrm>
            <a:off x="1272171" y="273375"/>
            <a:ext cx="8917269" cy="2054856"/>
          </a:xfrm>
          <a:prstGeom prst="rect">
            <a:avLst/>
          </a:prstGeom>
        </p:spPr>
      </p:pic>
      <p:sp>
        <p:nvSpPr>
          <p:cNvPr id="6" name="TextBox 5"/>
          <p:cNvSpPr txBox="1"/>
          <p:nvPr/>
        </p:nvSpPr>
        <p:spPr>
          <a:xfrm>
            <a:off x="6579908" y="3389292"/>
            <a:ext cx="3609531" cy="2862322"/>
          </a:xfrm>
          <a:prstGeom prst="rect">
            <a:avLst/>
          </a:prstGeom>
          <a:noFill/>
        </p:spPr>
        <p:txBody>
          <a:bodyPr wrap="square" rtlCol="0">
            <a:spAutoFit/>
          </a:bodyPr>
          <a:lstStyle/>
          <a:p>
            <a:r>
              <a:rPr lang="en-GB" sz="2000" dirty="0"/>
              <a:t>Data is collected periodically from across Europe</a:t>
            </a:r>
          </a:p>
          <a:p>
            <a:endParaRPr lang="en-GB" sz="2000" dirty="0"/>
          </a:p>
          <a:p>
            <a:r>
              <a:rPr lang="en-GB" sz="2000" dirty="0"/>
              <a:t>Invitation coverage for cervical screening of 7.6 - 105%</a:t>
            </a:r>
          </a:p>
          <a:p>
            <a:endParaRPr lang="en-GB" sz="2000" dirty="0"/>
          </a:p>
          <a:p>
            <a:r>
              <a:rPr lang="en-GB" sz="2000" dirty="0"/>
              <a:t>Dynamic situation</a:t>
            </a:r>
          </a:p>
          <a:p>
            <a:endParaRPr lang="en-GB" sz="2000" dirty="0"/>
          </a:p>
          <a:p>
            <a:r>
              <a:rPr lang="en-GB" sz="2000" dirty="0"/>
              <a:t>Dependent on who is reporting</a:t>
            </a:r>
          </a:p>
        </p:txBody>
      </p:sp>
      <p:pic>
        <p:nvPicPr>
          <p:cNvPr id="7" name="Picture 6" descr="title-efc-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35514" y="76063"/>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312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6487388" y="5552836"/>
            <a:ext cx="3832552" cy="1117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748107" y="5552836"/>
            <a:ext cx="3410063" cy="1117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4217221" y="1853201"/>
            <a:ext cx="3978467" cy="1402953"/>
            <a:chOff x="1814261" y="5647"/>
            <a:chExt cx="3918616" cy="1402953"/>
          </a:xfrm>
        </p:grpSpPr>
        <p:sp>
          <p:nvSpPr>
            <p:cNvPr id="15" name="Rounded Rectangle 14"/>
            <p:cNvSpPr/>
            <p:nvPr/>
          </p:nvSpPr>
          <p:spPr>
            <a:xfrm>
              <a:off x="1814261" y="5647"/>
              <a:ext cx="3918616" cy="1402953"/>
            </a:xfrm>
            <a:prstGeom prst="roundRect">
              <a:avLst>
                <a:gd name="adj" fmla="val 10000"/>
              </a:avLst>
            </a:pr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2045647" y="87829"/>
              <a:ext cx="3362054" cy="1320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en-US" sz="2400" b="1" dirty="0">
                  <a:solidFill>
                    <a:schemeClr val="tx1"/>
                  </a:solidFill>
                </a:rPr>
                <a:t>Structure of screening program</a:t>
              </a:r>
            </a:p>
          </p:txBody>
        </p:sp>
      </p:grpSp>
      <p:grpSp>
        <p:nvGrpSpPr>
          <p:cNvPr id="3" name="Group 2"/>
          <p:cNvGrpSpPr/>
          <p:nvPr/>
        </p:nvGrpSpPr>
        <p:grpSpPr>
          <a:xfrm>
            <a:off x="7719272" y="3416290"/>
            <a:ext cx="589865" cy="573470"/>
            <a:chOff x="4103680" y="1557875"/>
            <a:chExt cx="424074" cy="1025042"/>
          </a:xfrm>
        </p:grpSpPr>
        <p:sp>
          <p:nvSpPr>
            <p:cNvPr id="13" name="Down Arrow 12"/>
            <p:cNvSpPr/>
            <p:nvPr/>
          </p:nvSpPr>
          <p:spPr>
            <a:xfrm rot="20038953">
              <a:off x="4103680" y="1557875"/>
              <a:ext cx="424074" cy="1025042"/>
            </a:xfrm>
            <a:prstGeom prst="downArrow">
              <a:avLst/>
            </a:pr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Down Arrow 6"/>
            <p:cNvSpPr/>
            <p:nvPr/>
          </p:nvSpPr>
          <p:spPr>
            <a:xfrm rot="20038953">
              <a:off x="4230902" y="1762883"/>
              <a:ext cx="169630" cy="615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955800">
                <a:lnSpc>
                  <a:spcPct val="90000"/>
                </a:lnSpc>
                <a:spcBef>
                  <a:spcPct val="0"/>
                </a:spcBef>
                <a:spcAft>
                  <a:spcPct val="35000"/>
                </a:spcAft>
              </a:pPr>
              <a:endParaRPr lang="en-US" sz="4400"/>
            </a:p>
          </p:txBody>
        </p:sp>
      </p:grpSp>
      <p:grpSp>
        <p:nvGrpSpPr>
          <p:cNvPr id="4" name="Group 3"/>
          <p:cNvGrpSpPr/>
          <p:nvPr/>
        </p:nvGrpSpPr>
        <p:grpSpPr>
          <a:xfrm>
            <a:off x="7036501" y="4021488"/>
            <a:ext cx="3056693" cy="1402953"/>
            <a:chOff x="4078659" y="2850364"/>
            <a:chExt cx="3912247" cy="1402953"/>
          </a:xfrm>
        </p:grpSpPr>
        <p:sp>
          <p:nvSpPr>
            <p:cNvPr id="11" name="Rounded Rectangle 10"/>
            <p:cNvSpPr/>
            <p:nvPr/>
          </p:nvSpPr>
          <p:spPr>
            <a:xfrm>
              <a:off x="4078659" y="2850364"/>
              <a:ext cx="3912247" cy="1402953"/>
            </a:xfrm>
            <a:prstGeom prst="roundRect">
              <a:avLst>
                <a:gd name="adj" fmla="val 10000"/>
              </a:avLst>
            </a:pr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8"/>
            <p:cNvSpPr/>
            <p:nvPr/>
          </p:nvSpPr>
          <p:spPr>
            <a:xfrm>
              <a:off x="4119750" y="2891455"/>
              <a:ext cx="3830065" cy="1320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2400" b="1" dirty="0">
                  <a:solidFill>
                    <a:schemeClr val="tx1"/>
                  </a:solidFill>
                </a:rPr>
                <a:t>Organized, population based</a:t>
              </a:r>
            </a:p>
          </p:txBody>
        </p:sp>
      </p:grpSp>
      <p:grpSp>
        <p:nvGrpSpPr>
          <p:cNvPr id="5" name="Group 4"/>
          <p:cNvGrpSpPr/>
          <p:nvPr/>
        </p:nvGrpSpPr>
        <p:grpSpPr>
          <a:xfrm>
            <a:off x="2424046" y="3956516"/>
            <a:ext cx="2734122" cy="1402953"/>
            <a:chOff x="109355" y="2836507"/>
            <a:chExt cx="2966276" cy="1402953"/>
          </a:xfrm>
        </p:grpSpPr>
        <p:sp>
          <p:nvSpPr>
            <p:cNvPr id="9" name="Rounded Rectangle 8"/>
            <p:cNvSpPr/>
            <p:nvPr/>
          </p:nvSpPr>
          <p:spPr>
            <a:xfrm>
              <a:off x="109355" y="2836507"/>
              <a:ext cx="2805906" cy="1402953"/>
            </a:xfrm>
            <a:prstGeom prst="roundRect">
              <a:avLst>
                <a:gd name="adj" fmla="val 10000"/>
              </a:avLst>
            </a:pr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10"/>
            <p:cNvSpPr/>
            <p:nvPr/>
          </p:nvSpPr>
          <p:spPr>
            <a:xfrm>
              <a:off x="109355" y="2902035"/>
              <a:ext cx="2966276" cy="1320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2400" b="1" dirty="0">
                  <a:solidFill>
                    <a:schemeClr val="tx1"/>
                  </a:solidFill>
                </a:rPr>
                <a:t>Opportunistic screening</a:t>
              </a:r>
            </a:p>
          </p:txBody>
        </p:sp>
      </p:grpSp>
      <p:grpSp>
        <p:nvGrpSpPr>
          <p:cNvPr id="6" name="Group 5"/>
          <p:cNvGrpSpPr/>
          <p:nvPr/>
        </p:nvGrpSpPr>
        <p:grpSpPr>
          <a:xfrm>
            <a:off x="4303093" y="3397064"/>
            <a:ext cx="607135" cy="537988"/>
            <a:chOff x="2894476" y="1561702"/>
            <a:chExt cx="404975" cy="1087536"/>
          </a:xfrm>
        </p:grpSpPr>
        <p:sp>
          <p:nvSpPr>
            <p:cNvPr id="7" name="Down Arrow 6"/>
            <p:cNvSpPr/>
            <p:nvPr/>
          </p:nvSpPr>
          <p:spPr>
            <a:xfrm rot="1427538" flipH="1">
              <a:off x="2894476" y="1561702"/>
              <a:ext cx="404975" cy="1087536"/>
            </a:xfrm>
            <a:prstGeom prst="downArrow">
              <a:avLst/>
            </a:pr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 name="Down Arrow 12"/>
            <p:cNvSpPr/>
            <p:nvPr/>
          </p:nvSpPr>
          <p:spPr>
            <a:xfrm rot="1427538">
              <a:off x="3015968" y="1779209"/>
              <a:ext cx="161990" cy="6525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044700">
                <a:lnSpc>
                  <a:spcPct val="90000"/>
                </a:lnSpc>
                <a:spcBef>
                  <a:spcPct val="0"/>
                </a:spcBef>
                <a:spcAft>
                  <a:spcPct val="35000"/>
                </a:spcAft>
              </a:pPr>
              <a:endParaRPr lang="en-US" sz="4600"/>
            </a:p>
          </p:txBody>
        </p:sp>
      </p:grpSp>
      <p:grpSp>
        <p:nvGrpSpPr>
          <p:cNvPr id="25" name="Group 24"/>
          <p:cNvGrpSpPr/>
          <p:nvPr/>
        </p:nvGrpSpPr>
        <p:grpSpPr>
          <a:xfrm>
            <a:off x="2009855" y="5669471"/>
            <a:ext cx="2933434" cy="978062"/>
            <a:chOff x="387898" y="5715879"/>
            <a:chExt cx="2933434" cy="978062"/>
          </a:xfrm>
          <a:solidFill>
            <a:srgbClr val="C6D9F1"/>
          </a:solidFill>
        </p:grpSpPr>
        <p:pic>
          <p:nvPicPr>
            <p:cNvPr id="17" name="Picture 16" descr="bulgaria-flag.jpg"/>
            <p:cNvPicPr>
              <a:picLocks noChangeAspect="1"/>
            </p:cNvPicPr>
            <p:nvPr/>
          </p:nvPicPr>
          <p:blipFill>
            <a:blip r:embed="rId2"/>
            <a:stretch>
              <a:fillRect/>
            </a:stretch>
          </p:blipFill>
          <p:spPr>
            <a:xfrm flipH="1">
              <a:off x="2011181" y="5715879"/>
              <a:ext cx="468913" cy="398341"/>
            </a:xfrm>
            <a:prstGeom prst="rect">
              <a:avLst/>
            </a:prstGeom>
            <a:grpFill/>
          </p:spPr>
        </p:pic>
        <p:pic>
          <p:nvPicPr>
            <p:cNvPr id="18" name="Picture 17" descr="austria-flag.jpg"/>
            <p:cNvPicPr>
              <a:picLocks noChangeAspect="1"/>
            </p:cNvPicPr>
            <p:nvPr/>
          </p:nvPicPr>
          <p:blipFill>
            <a:blip r:embed="rId3"/>
            <a:stretch>
              <a:fillRect/>
            </a:stretch>
          </p:blipFill>
          <p:spPr>
            <a:xfrm flipH="1">
              <a:off x="430925" y="6357017"/>
              <a:ext cx="467793" cy="336924"/>
            </a:xfrm>
            <a:prstGeom prst="rect">
              <a:avLst/>
            </a:prstGeom>
            <a:grpFill/>
          </p:spPr>
        </p:pic>
        <p:pic>
          <p:nvPicPr>
            <p:cNvPr id="19" name="Picture 18" descr="greek-flag.jpg"/>
            <p:cNvPicPr>
              <a:picLocks noChangeAspect="1"/>
            </p:cNvPicPr>
            <p:nvPr/>
          </p:nvPicPr>
          <p:blipFill>
            <a:blip r:embed="rId4"/>
            <a:stretch>
              <a:fillRect/>
            </a:stretch>
          </p:blipFill>
          <p:spPr>
            <a:xfrm flipH="1">
              <a:off x="1211823" y="5772724"/>
              <a:ext cx="468914" cy="336924"/>
            </a:xfrm>
            <a:prstGeom prst="rect">
              <a:avLst/>
            </a:prstGeom>
            <a:grpFill/>
          </p:spPr>
        </p:pic>
        <p:pic>
          <p:nvPicPr>
            <p:cNvPr id="20" name="Picture 19" descr="spain-flag.gif"/>
            <p:cNvPicPr>
              <a:picLocks noChangeAspect="1"/>
            </p:cNvPicPr>
            <p:nvPr/>
          </p:nvPicPr>
          <p:blipFill>
            <a:blip r:embed="rId5"/>
            <a:stretch>
              <a:fillRect/>
            </a:stretch>
          </p:blipFill>
          <p:spPr>
            <a:xfrm flipH="1">
              <a:off x="2852419" y="5771072"/>
              <a:ext cx="468913" cy="337596"/>
            </a:xfrm>
            <a:prstGeom prst="rect">
              <a:avLst/>
            </a:prstGeom>
            <a:grpFill/>
          </p:spPr>
        </p:pic>
        <p:pic>
          <p:nvPicPr>
            <p:cNvPr id="21" name="Picture 20" descr="flag-swiss.gif"/>
            <p:cNvPicPr>
              <a:picLocks noChangeAspect="1"/>
            </p:cNvPicPr>
            <p:nvPr/>
          </p:nvPicPr>
          <p:blipFill>
            <a:blip r:embed="rId6"/>
            <a:stretch>
              <a:fillRect/>
            </a:stretch>
          </p:blipFill>
          <p:spPr>
            <a:xfrm flipH="1">
              <a:off x="2852419" y="6330771"/>
              <a:ext cx="468913" cy="337596"/>
            </a:xfrm>
            <a:prstGeom prst="rect">
              <a:avLst/>
            </a:prstGeom>
            <a:grpFill/>
          </p:spPr>
        </p:pic>
        <p:pic>
          <p:nvPicPr>
            <p:cNvPr id="22" name="Picture 21" descr="cyprus-flag-.jpg"/>
            <p:cNvPicPr>
              <a:picLocks noChangeAspect="1"/>
            </p:cNvPicPr>
            <p:nvPr/>
          </p:nvPicPr>
          <p:blipFill>
            <a:blip r:embed="rId7"/>
            <a:stretch>
              <a:fillRect/>
            </a:stretch>
          </p:blipFill>
          <p:spPr>
            <a:xfrm flipH="1">
              <a:off x="387898" y="5772052"/>
              <a:ext cx="468913" cy="337596"/>
            </a:xfrm>
            <a:prstGeom prst="rect">
              <a:avLst/>
            </a:prstGeom>
            <a:grpFill/>
          </p:spPr>
        </p:pic>
        <p:pic>
          <p:nvPicPr>
            <p:cNvPr id="23" name="Picture 22" descr="Israeli Flag.gif"/>
            <p:cNvPicPr>
              <a:picLocks noChangeAspect="1"/>
            </p:cNvPicPr>
            <p:nvPr/>
          </p:nvPicPr>
          <p:blipFill>
            <a:blip r:embed="rId8"/>
            <a:stretch>
              <a:fillRect/>
            </a:stretch>
          </p:blipFill>
          <p:spPr>
            <a:xfrm flipH="1">
              <a:off x="1211823" y="6337233"/>
              <a:ext cx="468914" cy="351766"/>
            </a:xfrm>
            <a:prstGeom prst="rect">
              <a:avLst/>
            </a:prstGeom>
            <a:grpFill/>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965059" y="6342481"/>
              <a:ext cx="508421" cy="305052"/>
            </a:xfrm>
            <a:prstGeom prst="rect">
              <a:avLst/>
            </a:prstGeom>
            <a:grpFill/>
          </p:spPr>
        </p:pic>
      </p:grpSp>
      <p:grpSp>
        <p:nvGrpSpPr>
          <p:cNvPr id="58" name="Group 57"/>
          <p:cNvGrpSpPr/>
          <p:nvPr/>
        </p:nvGrpSpPr>
        <p:grpSpPr>
          <a:xfrm>
            <a:off x="6487389" y="5552837"/>
            <a:ext cx="3835269" cy="1117639"/>
            <a:chOff x="4703885" y="5483486"/>
            <a:chExt cx="4242443" cy="1154981"/>
          </a:xfrm>
        </p:grpSpPr>
        <p:pic>
          <p:nvPicPr>
            <p:cNvPr id="27" name="Picture 26" descr="french-flag.png"/>
            <p:cNvPicPr>
              <a:picLocks noChangeAspect="1"/>
            </p:cNvPicPr>
            <p:nvPr/>
          </p:nvPicPr>
          <p:blipFill>
            <a:blip r:embed="rId10"/>
            <a:stretch>
              <a:fillRect/>
            </a:stretch>
          </p:blipFill>
          <p:spPr>
            <a:xfrm>
              <a:off x="8427088" y="5485167"/>
              <a:ext cx="516234" cy="374148"/>
            </a:xfrm>
            <a:prstGeom prst="rect">
              <a:avLst/>
            </a:prstGeom>
          </p:spPr>
        </p:pic>
        <p:pic>
          <p:nvPicPr>
            <p:cNvPr id="28" name="Picture 27" descr="Lithuanian-flag-2.jpg"/>
            <p:cNvPicPr>
              <a:picLocks noChangeAspect="1"/>
            </p:cNvPicPr>
            <p:nvPr/>
          </p:nvPicPr>
          <p:blipFill>
            <a:blip r:embed="rId11"/>
            <a:stretch>
              <a:fillRect/>
            </a:stretch>
          </p:blipFill>
          <p:spPr>
            <a:xfrm>
              <a:off x="5248430" y="5486232"/>
              <a:ext cx="516234" cy="362004"/>
            </a:xfrm>
            <a:prstGeom prst="rect">
              <a:avLst/>
            </a:prstGeom>
          </p:spPr>
        </p:pic>
        <p:pic>
          <p:nvPicPr>
            <p:cNvPr id="29" name="Picture 28" descr="Swedish-Flag.jpg"/>
            <p:cNvPicPr>
              <a:picLocks noChangeAspect="1"/>
            </p:cNvPicPr>
            <p:nvPr/>
          </p:nvPicPr>
          <p:blipFill>
            <a:blip r:embed="rId12"/>
            <a:stretch>
              <a:fillRect/>
            </a:stretch>
          </p:blipFill>
          <p:spPr>
            <a:xfrm>
              <a:off x="7495869" y="6273564"/>
              <a:ext cx="527052" cy="333070"/>
            </a:xfrm>
            <a:prstGeom prst="rect">
              <a:avLst/>
            </a:prstGeom>
          </p:spPr>
        </p:pic>
        <p:pic>
          <p:nvPicPr>
            <p:cNvPr id="30" name="Picture 29" descr="Hungary_flag.gif"/>
            <p:cNvPicPr>
              <a:picLocks noChangeAspect="1"/>
            </p:cNvPicPr>
            <p:nvPr/>
          </p:nvPicPr>
          <p:blipFill>
            <a:blip r:embed="rId13"/>
            <a:stretch>
              <a:fillRect/>
            </a:stretch>
          </p:blipFill>
          <p:spPr>
            <a:xfrm>
              <a:off x="5762482" y="5889254"/>
              <a:ext cx="516234" cy="356790"/>
            </a:xfrm>
            <a:prstGeom prst="rect">
              <a:avLst/>
            </a:prstGeom>
          </p:spPr>
        </p:pic>
        <p:pic>
          <p:nvPicPr>
            <p:cNvPr id="31" name="Picture 30" descr="slovenia-flag.gif"/>
            <p:cNvPicPr>
              <a:picLocks noChangeAspect="1"/>
            </p:cNvPicPr>
            <p:nvPr/>
          </p:nvPicPr>
          <p:blipFill>
            <a:blip r:embed="rId14"/>
            <a:stretch>
              <a:fillRect/>
            </a:stretch>
          </p:blipFill>
          <p:spPr>
            <a:xfrm>
              <a:off x="6433320" y="6284363"/>
              <a:ext cx="516234" cy="333070"/>
            </a:xfrm>
            <a:prstGeom prst="rect">
              <a:avLst/>
            </a:prstGeom>
          </p:spPr>
        </p:pic>
        <p:pic>
          <p:nvPicPr>
            <p:cNvPr id="32" name="Picture 31" descr="estonian flag.gif"/>
            <p:cNvPicPr>
              <a:picLocks noChangeAspect="1"/>
            </p:cNvPicPr>
            <p:nvPr/>
          </p:nvPicPr>
          <p:blipFill>
            <a:blip r:embed="rId15"/>
            <a:stretch>
              <a:fillRect/>
            </a:stretch>
          </p:blipFill>
          <p:spPr>
            <a:xfrm>
              <a:off x="5786033" y="5486232"/>
              <a:ext cx="516234" cy="362004"/>
            </a:xfrm>
            <a:prstGeom prst="rect">
              <a:avLst/>
            </a:prstGeom>
          </p:spPr>
        </p:pic>
        <p:pic>
          <p:nvPicPr>
            <p:cNvPr id="33" name="Picture 32" descr="italy-flag.gif"/>
            <p:cNvPicPr>
              <a:picLocks noChangeAspect="1"/>
            </p:cNvPicPr>
            <p:nvPr/>
          </p:nvPicPr>
          <p:blipFill>
            <a:blip r:embed="rId16"/>
            <a:stretch>
              <a:fillRect/>
            </a:stretch>
          </p:blipFill>
          <p:spPr>
            <a:xfrm>
              <a:off x="6278716" y="5874764"/>
              <a:ext cx="530120" cy="371613"/>
            </a:xfrm>
            <a:prstGeom prst="rect">
              <a:avLst/>
            </a:prstGeom>
          </p:spPr>
        </p:pic>
        <p:pic>
          <p:nvPicPr>
            <p:cNvPr id="34" name="Picture 33" descr="Danishflag.gif"/>
            <p:cNvPicPr>
              <a:picLocks noChangeAspect="1"/>
            </p:cNvPicPr>
            <p:nvPr/>
          </p:nvPicPr>
          <p:blipFill>
            <a:blip r:embed="rId17"/>
            <a:stretch>
              <a:fillRect/>
            </a:stretch>
          </p:blipFill>
          <p:spPr>
            <a:xfrm>
              <a:off x="6839838" y="5483486"/>
              <a:ext cx="516234" cy="386277"/>
            </a:xfrm>
            <a:prstGeom prst="rect">
              <a:avLst/>
            </a:prstGeom>
          </p:spPr>
        </p:pic>
        <p:pic>
          <p:nvPicPr>
            <p:cNvPr id="35" name="Picture 34" descr="uk-flag-1.jpg"/>
            <p:cNvPicPr>
              <a:picLocks noChangeAspect="1"/>
            </p:cNvPicPr>
            <p:nvPr/>
          </p:nvPicPr>
          <p:blipFill>
            <a:blip r:embed="rId18"/>
            <a:stretch>
              <a:fillRect/>
            </a:stretch>
          </p:blipFill>
          <p:spPr>
            <a:xfrm>
              <a:off x="5224910" y="5887156"/>
              <a:ext cx="515033" cy="358888"/>
            </a:xfrm>
            <a:prstGeom prst="rect">
              <a:avLst/>
            </a:prstGeom>
          </p:spPr>
        </p:pic>
        <p:pic>
          <p:nvPicPr>
            <p:cNvPr id="36" name="Picture 35" descr="romania-flag.jpg"/>
            <p:cNvPicPr>
              <a:picLocks noChangeAspect="1"/>
            </p:cNvPicPr>
            <p:nvPr/>
          </p:nvPicPr>
          <p:blipFill>
            <a:blip r:embed="rId19"/>
            <a:stretch>
              <a:fillRect/>
            </a:stretch>
          </p:blipFill>
          <p:spPr>
            <a:xfrm>
              <a:off x="5392385" y="6293370"/>
              <a:ext cx="531385" cy="333070"/>
            </a:xfrm>
            <a:prstGeom prst="rect">
              <a:avLst/>
            </a:prstGeom>
          </p:spPr>
        </p:pic>
        <p:pic>
          <p:nvPicPr>
            <p:cNvPr id="37" name="Picture 36" descr="belgium-flag.jpg"/>
            <p:cNvPicPr>
              <a:picLocks noChangeAspect="1"/>
            </p:cNvPicPr>
            <p:nvPr/>
          </p:nvPicPr>
          <p:blipFill>
            <a:blip r:embed="rId20"/>
            <a:stretch>
              <a:fillRect/>
            </a:stretch>
          </p:blipFill>
          <p:spPr>
            <a:xfrm>
              <a:off x="4703885" y="5497310"/>
              <a:ext cx="521025" cy="362004"/>
            </a:xfrm>
            <a:prstGeom prst="rect">
              <a:avLst/>
            </a:prstGeom>
          </p:spPr>
        </p:pic>
        <p:pic>
          <p:nvPicPr>
            <p:cNvPr id="40" name="Picture 39" descr="slovakia-flag.gif"/>
            <p:cNvPicPr>
              <a:picLocks noChangeAspect="1"/>
            </p:cNvPicPr>
            <p:nvPr/>
          </p:nvPicPr>
          <p:blipFill>
            <a:blip r:embed="rId21"/>
            <a:stretch>
              <a:fillRect/>
            </a:stretch>
          </p:blipFill>
          <p:spPr>
            <a:xfrm>
              <a:off x="6967491" y="6284363"/>
              <a:ext cx="528378" cy="333070"/>
            </a:xfrm>
            <a:prstGeom prst="rect">
              <a:avLst/>
            </a:prstGeom>
          </p:spPr>
        </p:pic>
        <p:pic>
          <p:nvPicPr>
            <p:cNvPr id="41" name="Picture 40" descr="Czech-flag.jpg"/>
            <p:cNvPicPr>
              <a:picLocks noChangeAspect="1"/>
            </p:cNvPicPr>
            <p:nvPr/>
          </p:nvPicPr>
          <p:blipFill>
            <a:blip r:embed="rId22"/>
            <a:stretch>
              <a:fillRect/>
            </a:stretch>
          </p:blipFill>
          <p:spPr>
            <a:xfrm>
              <a:off x="6302267" y="5486232"/>
              <a:ext cx="516234" cy="381496"/>
            </a:xfrm>
            <a:prstGeom prst="rect">
              <a:avLst/>
            </a:prstGeom>
          </p:spPr>
        </p:pic>
        <p:pic>
          <p:nvPicPr>
            <p:cNvPr id="42" name="Picture 41" descr="poland.gif"/>
            <p:cNvPicPr>
              <a:picLocks noChangeAspect="1"/>
            </p:cNvPicPr>
            <p:nvPr/>
          </p:nvPicPr>
          <p:blipFill>
            <a:blip r:embed="rId23"/>
            <a:stretch>
              <a:fillRect/>
            </a:stretch>
          </p:blipFill>
          <p:spPr>
            <a:xfrm>
              <a:off x="7326143" y="5875803"/>
              <a:ext cx="516234" cy="377883"/>
            </a:xfrm>
            <a:prstGeom prst="rect">
              <a:avLst/>
            </a:prstGeom>
          </p:spPr>
        </p:pic>
        <p:pic>
          <p:nvPicPr>
            <p:cNvPr id="43" name="Picture 42" descr="Turkish_Flag.jpg"/>
            <p:cNvPicPr>
              <a:picLocks noChangeAspect="1"/>
            </p:cNvPicPr>
            <p:nvPr/>
          </p:nvPicPr>
          <p:blipFill>
            <a:blip r:embed="rId24"/>
            <a:stretch>
              <a:fillRect/>
            </a:stretch>
          </p:blipFill>
          <p:spPr>
            <a:xfrm>
              <a:off x="8022921" y="6271117"/>
              <a:ext cx="516233" cy="335321"/>
            </a:xfrm>
            <a:prstGeom prst="rect">
              <a:avLst/>
            </a:prstGeom>
          </p:spPr>
        </p:pic>
        <p:pic>
          <p:nvPicPr>
            <p:cNvPr id="44" name="Picture 43" descr="portugal-flag.gif"/>
            <p:cNvPicPr>
              <a:picLocks noChangeAspect="1"/>
            </p:cNvPicPr>
            <p:nvPr/>
          </p:nvPicPr>
          <p:blipFill>
            <a:blip r:embed="rId25"/>
            <a:stretch>
              <a:fillRect/>
            </a:stretch>
          </p:blipFill>
          <p:spPr>
            <a:xfrm>
              <a:off x="4876151" y="6293370"/>
              <a:ext cx="516234" cy="345097"/>
            </a:xfrm>
            <a:prstGeom prst="rect">
              <a:avLst/>
            </a:prstGeom>
          </p:spPr>
        </p:pic>
        <p:pic>
          <p:nvPicPr>
            <p:cNvPr id="45" name="Picture 44" descr="irish flag.gif"/>
            <p:cNvPicPr>
              <a:picLocks noChangeAspect="1"/>
            </p:cNvPicPr>
            <p:nvPr/>
          </p:nvPicPr>
          <p:blipFill>
            <a:blip r:embed="rId26"/>
            <a:stretch>
              <a:fillRect/>
            </a:stretch>
          </p:blipFill>
          <p:spPr>
            <a:xfrm>
              <a:off x="7356073" y="5483486"/>
              <a:ext cx="524701" cy="362004"/>
            </a:xfrm>
            <a:prstGeom prst="rect">
              <a:avLst/>
            </a:prstGeom>
          </p:spPr>
        </p:pic>
        <p:pic>
          <p:nvPicPr>
            <p:cNvPr id="46" name="Picture 45" descr="finnish flag.gif"/>
            <p:cNvPicPr>
              <a:picLocks noChangeAspect="1"/>
            </p:cNvPicPr>
            <p:nvPr/>
          </p:nvPicPr>
          <p:blipFill>
            <a:blip r:embed="rId27"/>
            <a:stretch>
              <a:fillRect/>
            </a:stretch>
          </p:blipFill>
          <p:spPr>
            <a:xfrm>
              <a:off x="7898710" y="5504393"/>
              <a:ext cx="516234" cy="362004"/>
            </a:xfrm>
            <a:prstGeom prst="rect">
              <a:avLst/>
            </a:prstGeom>
          </p:spPr>
        </p:pic>
        <p:pic>
          <p:nvPicPr>
            <p:cNvPr id="47" name="Picture 46" descr="croatian-flag.gif"/>
            <p:cNvPicPr>
              <a:picLocks noChangeAspect="1"/>
            </p:cNvPicPr>
            <p:nvPr/>
          </p:nvPicPr>
          <p:blipFill>
            <a:blip r:embed="rId28"/>
            <a:stretch>
              <a:fillRect/>
            </a:stretch>
          </p:blipFill>
          <p:spPr>
            <a:xfrm>
              <a:off x="5930972" y="6293370"/>
              <a:ext cx="507767" cy="333070"/>
            </a:xfrm>
            <a:prstGeom prst="rect">
              <a:avLst/>
            </a:prstGeom>
          </p:spPr>
        </p:pic>
        <p:pic>
          <p:nvPicPr>
            <p:cNvPr id="48" name="Picture 47" descr="Norwegian-flag.gif"/>
            <p:cNvPicPr>
              <a:picLocks noChangeAspect="1"/>
            </p:cNvPicPr>
            <p:nvPr/>
          </p:nvPicPr>
          <p:blipFill>
            <a:blip r:embed="rId29"/>
            <a:stretch>
              <a:fillRect/>
            </a:stretch>
          </p:blipFill>
          <p:spPr>
            <a:xfrm>
              <a:off x="8427088" y="5876775"/>
              <a:ext cx="519240" cy="369602"/>
            </a:xfrm>
            <a:prstGeom prst="rect">
              <a:avLst/>
            </a:prstGeom>
          </p:spPr>
        </p:pic>
        <p:pic>
          <p:nvPicPr>
            <p:cNvPr id="49" name="Picture 48" descr="dutch,.gif"/>
            <p:cNvPicPr>
              <a:picLocks noChangeAspect="1"/>
            </p:cNvPicPr>
            <p:nvPr/>
          </p:nvPicPr>
          <p:blipFill>
            <a:blip r:embed="rId30"/>
            <a:stretch>
              <a:fillRect/>
            </a:stretch>
          </p:blipFill>
          <p:spPr>
            <a:xfrm>
              <a:off x="7880773" y="5889254"/>
              <a:ext cx="525280" cy="345357"/>
            </a:xfrm>
            <a:prstGeom prst="rect">
              <a:avLst/>
            </a:prstGeom>
          </p:spPr>
        </p:pic>
        <p:pic>
          <p:nvPicPr>
            <p:cNvPr id="50" name="Picture 49" descr="flag_malta.jpg"/>
            <p:cNvPicPr>
              <a:picLocks noChangeAspect="1"/>
            </p:cNvPicPr>
            <p:nvPr/>
          </p:nvPicPr>
          <p:blipFill>
            <a:blip r:embed="rId31"/>
            <a:stretch>
              <a:fillRect/>
            </a:stretch>
          </p:blipFill>
          <p:spPr>
            <a:xfrm>
              <a:off x="6803417" y="5889254"/>
              <a:ext cx="516234" cy="362004"/>
            </a:xfrm>
            <a:prstGeom prst="rect">
              <a:avLst/>
            </a:prstGeom>
          </p:spPr>
        </p:pic>
        <p:pic>
          <p:nvPicPr>
            <p:cNvPr id="51" name="Picture 50" descr="german-flag.jpg"/>
            <p:cNvPicPr>
              <a:picLocks noChangeAspect="1"/>
            </p:cNvPicPr>
            <p:nvPr/>
          </p:nvPicPr>
          <p:blipFill>
            <a:blip r:embed="rId32"/>
            <a:stretch>
              <a:fillRect/>
            </a:stretch>
          </p:blipFill>
          <p:spPr>
            <a:xfrm>
              <a:off x="4708676" y="5881741"/>
              <a:ext cx="516234" cy="362004"/>
            </a:xfrm>
            <a:prstGeom prst="rect">
              <a:avLst/>
            </a:prstGeom>
          </p:spPr>
        </p:pic>
      </p:grpSp>
      <p:pic>
        <p:nvPicPr>
          <p:cNvPr id="52" name="Picture 51"/>
          <p:cNvPicPr>
            <a:picLocks noChangeAspect="1"/>
          </p:cNvPicPr>
          <p:nvPr/>
        </p:nvPicPr>
        <p:blipFill>
          <a:blip r:embed="rId33"/>
          <a:stretch>
            <a:fillRect/>
          </a:stretch>
        </p:blipFill>
        <p:spPr>
          <a:xfrm>
            <a:off x="1295416" y="2223010"/>
            <a:ext cx="2701251" cy="1322755"/>
          </a:xfrm>
          <a:prstGeom prst="rect">
            <a:avLst/>
          </a:prstGeom>
          <a:ln>
            <a:solidFill>
              <a:srgbClr val="000090"/>
            </a:solidFill>
          </a:ln>
        </p:spPr>
      </p:pic>
      <p:pic>
        <p:nvPicPr>
          <p:cNvPr id="53" name="Picture 52"/>
          <p:cNvPicPr>
            <a:picLocks noChangeAspect="1"/>
          </p:cNvPicPr>
          <p:nvPr/>
        </p:nvPicPr>
        <p:blipFill>
          <a:blip r:embed="rId34"/>
          <a:stretch>
            <a:fillRect/>
          </a:stretch>
        </p:blipFill>
        <p:spPr>
          <a:xfrm>
            <a:off x="1295416" y="524939"/>
            <a:ext cx="2696388" cy="1301107"/>
          </a:xfrm>
          <a:prstGeom prst="rect">
            <a:avLst/>
          </a:prstGeom>
          <a:solidFill>
            <a:schemeClr val="accent1">
              <a:lumMod val="40000"/>
              <a:lumOff val="60000"/>
            </a:schemeClr>
          </a:solidFill>
          <a:ln>
            <a:solidFill>
              <a:srgbClr val="000090"/>
            </a:solidFill>
          </a:ln>
        </p:spPr>
      </p:pic>
      <p:pic>
        <p:nvPicPr>
          <p:cNvPr id="54" name="Picture 53"/>
          <p:cNvPicPr>
            <a:picLocks noChangeAspect="1"/>
          </p:cNvPicPr>
          <p:nvPr/>
        </p:nvPicPr>
        <p:blipFill>
          <a:blip r:embed="rId35"/>
          <a:stretch>
            <a:fillRect/>
          </a:stretch>
        </p:blipFill>
        <p:spPr>
          <a:xfrm>
            <a:off x="8334377" y="1893431"/>
            <a:ext cx="2927954" cy="1301107"/>
          </a:xfrm>
          <a:prstGeom prst="rect">
            <a:avLst/>
          </a:prstGeom>
          <a:ln>
            <a:solidFill>
              <a:srgbClr val="000090"/>
            </a:solidFill>
          </a:ln>
        </p:spPr>
      </p:pic>
      <p:pic>
        <p:nvPicPr>
          <p:cNvPr id="59" name="Picture 58" descr="title-efc-logo.gif"/>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11063796" y="51764"/>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813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ustria-flag.jpg"/>
          <p:cNvPicPr>
            <a:picLocks noChangeAspect="1"/>
          </p:cNvPicPr>
          <p:nvPr/>
        </p:nvPicPr>
        <p:blipFill>
          <a:blip r:embed="rId2"/>
          <a:stretch>
            <a:fillRect/>
          </a:stretch>
        </p:blipFill>
        <p:spPr>
          <a:xfrm>
            <a:off x="3024397" y="4582045"/>
            <a:ext cx="510854" cy="491564"/>
          </a:xfrm>
          <a:prstGeom prst="rect">
            <a:avLst/>
          </a:prstGeom>
        </p:spPr>
      </p:pic>
      <p:pic>
        <p:nvPicPr>
          <p:cNvPr id="10" name="Picture 9" descr="greek-flag.jpg"/>
          <p:cNvPicPr>
            <a:picLocks noChangeAspect="1"/>
          </p:cNvPicPr>
          <p:nvPr/>
        </p:nvPicPr>
        <p:blipFill>
          <a:blip r:embed="rId3"/>
          <a:stretch>
            <a:fillRect/>
          </a:stretch>
        </p:blipFill>
        <p:spPr>
          <a:xfrm>
            <a:off x="2466300" y="4051186"/>
            <a:ext cx="512078" cy="490585"/>
          </a:xfrm>
          <a:prstGeom prst="rect">
            <a:avLst/>
          </a:prstGeom>
        </p:spPr>
      </p:pic>
      <p:pic>
        <p:nvPicPr>
          <p:cNvPr id="11" name="Picture 10" descr="spain-flag.gif"/>
          <p:cNvPicPr>
            <a:picLocks noChangeAspect="1"/>
          </p:cNvPicPr>
          <p:nvPr/>
        </p:nvPicPr>
        <p:blipFill>
          <a:blip r:embed="rId4"/>
          <a:stretch>
            <a:fillRect/>
          </a:stretch>
        </p:blipFill>
        <p:spPr>
          <a:xfrm>
            <a:off x="1866162" y="5073609"/>
            <a:ext cx="512078" cy="491564"/>
          </a:xfrm>
          <a:prstGeom prst="rect">
            <a:avLst/>
          </a:prstGeom>
        </p:spPr>
      </p:pic>
      <p:pic>
        <p:nvPicPr>
          <p:cNvPr id="12" name="Picture 11" descr="Israeli Flag.gif"/>
          <p:cNvPicPr>
            <a:picLocks noChangeAspect="1"/>
          </p:cNvPicPr>
          <p:nvPr/>
        </p:nvPicPr>
        <p:blipFill>
          <a:blip r:embed="rId5"/>
          <a:stretch>
            <a:fillRect/>
          </a:stretch>
        </p:blipFill>
        <p:spPr>
          <a:xfrm>
            <a:off x="9259809" y="1947448"/>
            <a:ext cx="512078" cy="444102"/>
          </a:xfrm>
          <a:prstGeom prst="rect">
            <a:avLst/>
          </a:prstGeom>
        </p:spPr>
      </p:pic>
      <p:pic>
        <p:nvPicPr>
          <p:cNvPr id="13" name="Picture 12" descr="flag-swiss.gif"/>
          <p:cNvPicPr>
            <a:picLocks noChangeAspect="1"/>
          </p:cNvPicPr>
          <p:nvPr/>
        </p:nvPicPr>
        <p:blipFill>
          <a:blip r:embed="rId6"/>
          <a:stretch>
            <a:fillRect/>
          </a:stretch>
        </p:blipFill>
        <p:spPr>
          <a:xfrm>
            <a:off x="7133543" y="5672986"/>
            <a:ext cx="512078" cy="49156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6061" y="1944870"/>
            <a:ext cx="515848" cy="412678"/>
          </a:xfrm>
          <a:prstGeom prst="rect">
            <a:avLst/>
          </a:prstGeom>
        </p:spPr>
      </p:pic>
      <p:pic>
        <p:nvPicPr>
          <p:cNvPr id="15" name="Picture 14" descr="belgium-flag.jpg"/>
          <p:cNvPicPr>
            <a:picLocks noChangeAspect="1"/>
          </p:cNvPicPr>
          <p:nvPr/>
        </p:nvPicPr>
        <p:blipFill>
          <a:blip r:embed="rId8"/>
          <a:stretch>
            <a:fillRect/>
          </a:stretch>
        </p:blipFill>
        <p:spPr>
          <a:xfrm>
            <a:off x="2461548" y="3512238"/>
            <a:ext cx="516831" cy="491564"/>
          </a:xfrm>
          <a:prstGeom prst="rect">
            <a:avLst/>
          </a:prstGeom>
        </p:spPr>
      </p:pic>
      <p:pic>
        <p:nvPicPr>
          <p:cNvPr id="16" name="Picture 15" descr="croatian-flag.gif"/>
          <p:cNvPicPr>
            <a:picLocks noChangeAspect="1"/>
          </p:cNvPicPr>
          <p:nvPr/>
        </p:nvPicPr>
        <p:blipFill>
          <a:blip r:embed="rId9"/>
          <a:stretch>
            <a:fillRect/>
          </a:stretch>
        </p:blipFill>
        <p:spPr>
          <a:xfrm>
            <a:off x="3003163" y="5111636"/>
            <a:ext cx="503680" cy="491564"/>
          </a:xfrm>
          <a:prstGeom prst="rect">
            <a:avLst/>
          </a:prstGeom>
        </p:spPr>
      </p:pic>
      <p:pic>
        <p:nvPicPr>
          <p:cNvPr id="17" name="Picture 16" descr="Czech-flag.jpg"/>
          <p:cNvPicPr>
            <a:picLocks noChangeAspect="1"/>
          </p:cNvPicPr>
          <p:nvPr/>
        </p:nvPicPr>
        <p:blipFill>
          <a:blip r:embed="rId10"/>
          <a:stretch>
            <a:fillRect/>
          </a:stretch>
        </p:blipFill>
        <p:spPr>
          <a:xfrm>
            <a:off x="2443397" y="4582046"/>
            <a:ext cx="530229" cy="475881"/>
          </a:xfrm>
          <a:prstGeom prst="rect">
            <a:avLst/>
          </a:prstGeom>
        </p:spPr>
      </p:pic>
      <p:pic>
        <p:nvPicPr>
          <p:cNvPr id="18" name="Picture 17" descr="Danishflag.gif"/>
          <p:cNvPicPr>
            <a:picLocks noChangeAspect="1"/>
          </p:cNvPicPr>
          <p:nvPr/>
        </p:nvPicPr>
        <p:blipFill>
          <a:blip r:embed="rId11"/>
          <a:stretch>
            <a:fillRect/>
          </a:stretch>
        </p:blipFill>
        <p:spPr>
          <a:xfrm>
            <a:off x="4727696" y="5614059"/>
            <a:ext cx="512078" cy="491564"/>
          </a:xfrm>
          <a:prstGeom prst="rect">
            <a:avLst/>
          </a:prstGeom>
        </p:spPr>
      </p:pic>
      <p:pic>
        <p:nvPicPr>
          <p:cNvPr id="19" name="Picture 18" descr="estonian flag.gif"/>
          <p:cNvPicPr>
            <a:picLocks noChangeAspect="1"/>
          </p:cNvPicPr>
          <p:nvPr/>
        </p:nvPicPr>
        <p:blipFill>
          <a:blip r:embed="rId12"/>
          <a:stretch>
            <a:fillRect/>
          </a:stretch>
        </p:blipFill>
        <p:spPr>
          <a:xfrm>
            <a:off x="2426883" y="5073609"/>
            <a:ext cx="512078" cy="491564"/>
          </a:xfrm>
          <a:prstGeom prst="rect">
            <a:avLst/>
          </a:prstGeom>
        </p:spPr>
      </p:pic>
      <p:pic>
        <p:nvPicPr>
          <p:cNvPr id="20" name="Picture 19" descr="finnish flag.gif"/>
          <p:cNvPicPr>
            <a:picLocks noChangeAspect="1"/>
          </p:cNvPicPr>
          <p:nvPr/>
        </p:nvPicPr>
        <p:blipFill>
          <a:blip r:embed="rId13"/>
          <a:stretch>
            <a:fillRect/>
          </a:stretch>
        </p:blipFill>
        <p:spPr>
          <a:xfrm>
            <a:off x="8164973" y="3443726"/>
            <a:ext cx="512078" cy="491564"/>
          </a:xfrm>
          <a:prstGeom prst="rect">
            <a:avLst/>
          </a:prstGeom>
        </p:spPr>
      </p:pic>
      <p:pic>
        <p:nvPicPr>
          <p:cNvPr id="21" name="Picture 20" descr="french-flag.png"/>
          <p:cNvPicPr>
            <a:picLocks noChangeAspect="1"/>
          </p:cNvPicPr>
          <p:nvPr/>
        </p:nvPicPr>
        <p:blipFill>
          <a:blip r:embed="rId14"/>
          <a:stretch>
            <a:fillRect/>
          </a:stretch>
        </p:blipFill>
        <p:spPr>
          <a:xfrm>
            <a:off x="2549719" y="1944870"/>
            <a:ext cx="512078" cy="508054"/>
          </a:xfrm>
          <a:prstGeom prst="rect">
            <a:avLst/>
          </a:prstGeom>
        </p:spPr>
      </p:pic>
      <p:pic>
        <p:nvPicPr>
          <p:cNvPr id="22" name="Picture 21" descr="german-flag.jpg"/>
          <p:cNvPicPr>
            <a:picLocks noChangeAspect="1"/>
          </p:cNvPicPr>
          <p:nvPr/>
        </p:nvPicPr>
        <p:blipFill>
          <a:blip r:embed="rId15"/>
          <a:stretch>
            <a:fillRect/>
          </a:stretch>
        </p:blipFill>
        <p:spPr>
          <a:xfrm>
            <a:off x="6103680" y="5672986"/>
            <a:ext cx="512078" cy="491564"/>
          </a:xfrm>
          <a:prstGeom prst="rect">
            <a:avLst/>
          </a:prstGeom>
        </p:spPr>
      </p:pic>
      <p:pic>
        <p:nvPicPr>
          <p:cNvPr id="23" name="Picture 22" descr="Hungary_flag.gif"/>
          <p:cNvPicPr>
            <a:picLocks noChangeAspect="1"/>
          </p:cNvPicPr>
          <p:nvPr/>
        </p:nvPicPr>
        <p:blipFill>
          <a:blip r:embed="rId16"/>
          <a:stretch>
            <a:fillRect/>
          </a:stretch>
        </p:blipFill>
        <p:spPr>
          <a:xfrm>
            <a:off x="3011561" y="4073559"/>
            <a:ext cx="512078" cy="484483"/>
          </a:xfrm>
          <a:prstGeom prst="rect">
            <a:avLst/>
          </a:prstGeom>
        </p:spPr>
      </p:pic>
      <p:pic>
        <p:nvPicPr>
          <p:cNvPr id="24" name="Picture 23" descr="irish flag.gif"/>
          <p:cNvPicPr>
            <a:picLocks noChangeAspect="1"/>
          </p:cNvPicPr>
          <p:nvPr/>
        </p:nvPicPr>
        <p:blipFill>
          <a:blip r:embed="rId17"/>
          <a:stretch>
            <a:fillRect/>
          </a:stretch>
        </p:blipFill>
        <p:spPr>
          <a:xfrm>
            <a:off x="8692080" y="1959776"/>
            <a:ext cx="512078" cy="397772"/>
          </a:xfrm>
          <a:prstGeom prst="rect">
            <a:avLst/>
          </a:prstGeom>
        </p:spPr>
      </p:pic>
      <p:pic>
        <p:nvPicPr>
          <p:cNvPr id="25" name="Picture 24" descr="italy-flag.gif"/>
          <p:cNvPicPr>
            <a:picLocks noChangeAspect="1"/>
          </p:cNvPicPr>
          <p:nvPr/>
        </p:nvPicPr>
        <p:blipFill>
          <a:blip r:embed="rId18"/>
          <a:stretch>
            <a:fillRect/>
          </a:stretch>
        </p:blipFill>
        <p:spPr>
          <a:xfrm>
            <a:off x="3061798" y="1944870"/>
            <a:ext cx="525853" cy="504612"/>
          </a:xfrm>
          <a:prstGeom prst="rect">
            <a:avLst/>
          </a:prstGeom>
        </p:spPr>
      </p:pic>
      <p:pic>
        <p:nvPicPr>
          <p:cNvPr id="26" name="Picture 25" descr="latvia_flag.gif"/>
          <p:cNvPicPr>
            <a:picLocks noChangeAspect="1"/>
          </p:cNvPicPr>
          <p:nvPr/>
        </p:nvPicPr>
        <p:blipFill>
          <a:blip r:embed="rId19"/>
          <a:stretch>
            <a:fillRect/>
          </a:stretch>
        </p:blipFill>
        <p:spPr>
          <a:xfrm>
            <a:off x="1878208" y="3502825"/>
            <a:ext cx="512078" cy="518031"/>
          </a:xfrm>
          <a:prstGeom prst="rect">
            <a:avLst/>
          </a:prstGeom>
        </p:spPr>
      </p:pic>
      <p:pic>
        <p:nvPicPr>
          <p:cNvPr id="27" name="Picture 26" descr="Lithuanian-flag-2.jpg"/>
          <p:cNvPicPr>
            <a:picLocks noChangeAspect="1"/>
          </p:cNvPicPr>
          <p:nvPr/>
        </p:nvPicPr>
        <p:blipFill>
          <a:blip r:embed="rId20"/>
          <a:stretch>
            <a:fillRect/>
          </a:stretch>
        </p:blipFill>
        <p:spPr>
          <a:xfrm>
            <a:off x="3003163" y="3512238"/>
            <a:ext cx="512078" cy="491564"/>
          </a:xfrm>
          <a:prstGeom prst="rect">
            <a:avLst/>
          </a:prstGeom>
        </p:spPr>
      </p:pic>
      <p:pic>
        <p:nvPicPr>
          <p:cNvPr id="28" name="Picture 27" descr="flag_malta.jpg"/>
          <p:cNvPicPr>
            <a:picLocks noChangeAspect="1"/>
          </p:cNvPicPr>
          <p:nvPr/>
        </p:nvPicPr>
        <p:blipFill>
          <a:blip r:embed="rId21"/>
          <a:stretch>
            <a:fillRect/>
          </a:stretch>
        </p:blipFill>
        <p:spPr>
          <a:xfrm>
            <a:off x="8164973" y="3974463"/>
            <a:ext cx="512078" cy="491564"/>
          </a:xfrm>
          <a:prstGeom prst="rect">
            <a:avLst/>
          </a:prstGeom>
        </p:spPr>
      </p:pic>
      <p:pic>
        <p:nvPicPr>
          <p:cNvPr id="29" name="Picture 28" descr="dutch,.gif"/>
          <p:cNvPicPr>
            <a:picLocks noChangeAspect="1"/>
          </p:cNvPicPr>
          <p:nvPr/>
        </p:nvPicPr>
        <p:blipFill>
          <a:blip r:embed="rId22"/>
          <a:stretch>
            <a:fillRect/>
          </a:stretch>
        </p:blipFill>
        <p:spPr>
          <a:xfrm>
            <a:off x="5582630" y="1141714"/>
            <a:ext cx="521051" cy="468959"/>
          </a:xfrm>
          <a:prstGeom prst="rect">
            <a:avLst/>
          </a:prstGeom>
        </p:spPr>
      </p:pic>
      <p:pic>
        <p:nvPicPr>
          <p:cNvPr id="30" name="Picture 29" descr="poland.gif"/>
          <p:cNvPicPr>
            <a:picLocks noChangeAspect="1"/>
          </p:cNvPicPr>
          <p:nvPr/>
        </p:nvPicPr>
        <p:blipFill>
          <a:blip r:embed="rId23"/>
          <a:stretch>
            <a:fillRect/>
          </a:stretch>
        </p:blipFill>
        <p:spPr>
          <a:xfrm>
            <a:off x="8692080" y="3969546"/>
            <a:ext cx="512078" cy="513126"/>
          </a:xfrm>
          <a:prstGeom prst="rect">
            <a:avLst/>
          </a:prstGeom>
        </p:spPr>
      </p:pic>
      <p:pic>
        <p:nvPicPr>
          <p:cNvPr id="31" name="Picture 30" descr="portugal-flag.gif"/>
          <p:cNvPicPr>
            <a:picLocks noChangeAspect="1"/>
          </p:cNvPicPr>
          <p:nvPr/>
        </p:nvPicPr>
        <p:blipFill>
          <a:blip r:embed="rId24"/>
          <a:stretch>
            <a:fillRect/>
          </a:stretch>
        </p:blipFill>
        <p:spPr>
          <a:xfrm>
            <a:off x="6621465" y="5672986"/>
            <a:ext cx="512078" cy="509314"/>
          </a:xfrm>
          <a:prstGeom prst="rect">
            <a:avLst/>
          </a:prstGeom>
        </p:spPr>
      </p:pic>
      <p:pic>
        <p:nvPicPr>
          <p:cNvPr id="32" name="Picture 31" descr="romania-flag.jpg"/>
          <p:cNvPicPr>
            <a:picLocks noChangeAspect="1"/>
          </p:cNvPicPr>
          <p:nvPr/>
        </p:nvPicPr>
        <p:blipFill>
          <a:blip r:embed="rId25"/>
          <a:stretch>
            <a:fillRect/>
          </a:stretch>
        </p:blipFill>
        <p:spPr>
          <a:xfrm>
            <a:off x="8677052" y="3443726"/>
            <a:ext cx="527107" cy="491564"/>
          </a:xfrm>
          <a:prstGeom prst="rect">
            <a:avLst/>
          </a:prstGeom>
        </p:spPr>
      </p:pic>
      <p:pic>
        <p:nvPicPr>
          <p:cNvPr id="33" name="Picture 32" descr="slovakia-flag.gif"/>
          <p:cNvPicPr>
            <a:picLocks noChangeAspect="1"/>
          </p:cNvPicPr>
          <p:nvPr/>
        </p:nvPicPr>
        <p:blipFill>
          <a:blip r:embed="rId26"/>
          <a:stretch>
            <a:fillRect/>
          </a:stretch>
        </p:blipFill>
        <p:spPr>
          <a:xfrm>
            <a:off x="1866162" y="4558041"/>
            <a:ext cx="524124" cy="491564"/>
          </a:xfrm>
          <a:prstGeom prst="rect">
            <a:avLst/>
          </a:prstGeom>
        </p:spPr>
      </p:pic>
      <p:pic>
        <p:nvPicPr>
          <p:cNvPr id="34" name="Picture 33" descr="slovenia-flag.gif"/>
          <p:cNvPicPr>
            <a:picLocks noChangeAspect="1"/>
          </p:cNvPicPr>
          <p:nvPr/>
        </p:nvPicPr>
        <p:blipFill>
          <a:blip r:embed="rId27"/>
          <a:stretch>
            <a:fillRect/>
          </a:stretch>
        </p:blipFill>
        <p:spPr>
          <a:xfrm>
            <a:off x="1878208" y="4033561"/>
            <a:ext cx="512078" cy="491564"/>
          </a:xfrm>
          <a:prstGeom prst="rect">
            <a:avLst/>
          </a:prstGeom>
        </p:spPr>
      </p:pic>
      <p:pic>
        <p:nvPicPr>
          <p:cNvPr id="35" name="Picture 34" descr="Swedish-Flag.jpg"/>
          <p:cNvPicPr>
            <a:picLocks noChangeAspect="1"/>
          </p:cNvPicPr>
          <p:nvPr/>
        </p:nvPicPr>
        <p:blipFill>
          <a:blip r:embed="rId28"/>
          <a:stretch>
            <a:fillRect/>
          </a:stretch>
        </p:blipFill>
        <p:spPr>
          <a:xfrm>
            <a:off x="6189712" y="1119108"/>
            <a:ext cx="522809" cy="491564"/>
          </a:xfrm>
          <a:prstGeom prst="rect">
            <a:avLst/>
          </a:prstGeom>
        </p:spPr>
      </p:pic>
      <p:pic>
        <p:nvPicPr>
          <p:cNvPr id="36" name="Picture 35" descr="uk-flag-1.jpg"/>
          <p:cNvPicPr>
            <a:picLocks noChangeAspect="1"/>
          </p:cNvPicPr>
          <p:nvPr/>
        </p:nvPicPr>
        <p:blipFill>
          <a:blip r:embed="rId29"/>
          <a:stretch>
            <a:fillRect/>
          </a:stretch>
        </p:blipFill>
        <p:spPr>
          <a:xfrm>
            <a:off x="4983736" y="1141713"/>
            <a:ext cx="510887" cy="487332"/>
          </a:xfrm>
          <a:prstGeom prst="rect">
            <a:avLst/>
          </a:prstGeom>
        </p:spPr>
      </p:pic>
      <p:pic>
        <p:nvPicPr>
          <p:cNvPr id="37" name="Picture 36" descr="Turkish_Flag.jpg"/>
          <p:cNvPicPr>
            <a:picLocks noChangeAspect="1"/>
          </p:cNvPicPr>
          <p:nvPr/>
        </p:nvPicPr>
        <p:blipFill>
          <a:blip r:embed="rId30"/>
          <a:stretch>
            <a:fillRect/>
          </a:stretch>
        </p:blipFill>
        <p:spPr>
          <a:xfrm>
            <a:off x="2543241" y="2452924"/>
            <a:ext cx="512078" cy="494886"/>
          </a:xfrm>
          <a:prstGeom prst="rect">
            <a:avLst/>
          </a:prstGeom>
        </p:spPr>
      </p:pic>
      <p:pic>
        <p:nvPicPr>
          <p:cNvPr id="38" name="Picture 37" descr="Norwegian-flag.gif"/>
          <p:cNvPicPr>
            <a:picLocks noChangeAspect="1"/>
          </p:cNvPicPr>
          <p:nvPr/>
        </p:nvPicPr>
        <p:blipFill>
          <a:blip r:embed="rId31"/>
          <a:stretch>
            <a:fillRect/>
          </a:stretch>
        </p:blipFill>
        <p:spPr>
          <a:xfrm>
            <a:off x="2028181" y="1951044"/>
            <a:ext cx="515060" cy="501881"/>
          </a:xfrm>
          <a:prstGeom prst="rect">
            <a:avLst/>
          </a:prstGeom>
        </p:spPr>
      </p:pic>
      <p:graphicFrame>
        <p:nvGraphicFramePr>
          <p:cNvPr id="4" name="Diagram 3"/>
          <p:cNvGraphicFramePr/>
          <p:nvPr>
            <p:extLst>
              <p:ext uri="{D42A27DB-BD31-4B8C-83A1-F6EECF244321}">
                <p14:modId xmlns:p14="http://schemas.microsoft.com/office/powerpoint/2010/main" val="4056413896"/>
              </p:ext>
            </p:extLst>
          </p:nvPr>
        </p:nvGraphicFramePr>
        <p:xfrm>
          <a:off x="3201993" y="1753810"/>
          <a:ext cx="5071151" cy="3749523"/>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pic>
        <p:nvPicPr>
          <p:cNvPr id="39" name="Picture 38" descr="title-efc-logo.gif"/>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11007234" y="62213"/>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772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0.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3367</TotalTime>
  <Words>619</Words>
  <Application>Microsoft Office PowerPoint</Application>
  <PresentationFormat>Widescreen</PresentationFormat>
  <Paragraphs>147</Paragraphs>
  <Slides>20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Responding to changes</vt:lpstr>
      <vt:lpstr>PowerPoint Presentation</vt:lpstr>
      <vt:lpstr>PowerPoint Presentation</vt:lpstr>
      <vt:lpstr>Elimination within the century</vt:lpstr>
      <vt:lpstr>Cervical cancer</vt:lpstr>
      <vt:lpstr>European Context</vt:lpstr>
      <vt:lpstr>PowerPoint Presentation</vt:lpstr>
      <vt:lpstr>PowerPoint Presentation</vt:lpstr>
      <vt:lpstr>PowerPoint Presentation</vt:lpstr>
      <vt:lpstr>PowerPoint Presentation</vt:lpstr>
      <vt:lpstr>PowerPoint Presentation</vt:lpstr>
      <vt:lpstr>PowerPoint Presentation</vt:lpstr>
      <vt:lpstr>Selection</vt:lpstr>
      <vt:lpstr>Acetowhitening</vt:lpstr>
      <vt:lpstr>Effect of Prevalence</vt:lpstr>
      <vt:lpstr>Summary of challenges</vt:lpstr>
      <vt:lpstr>What can we do?</vt:lpstr>
      <vt:lpstr>Solutions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redman</dc:creator>
  <cp:lastModifiedBy>Yael Misrahi</cp:lastModifiedBy>
  <cp:revision>77</cp:revision>
  <dcterms:created xsi:type="dcterms:W3CDTF">2018-04-04T21:24:07Z</dcterms:created>
  <dcterms:modified xsi:type="dcterms:W3CDTF">2019-11-26T21:58:57Z</dcterms:modified>
</cp:coreProperties>
</file>