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58000" cy="9144000"/>
  <p:embeddedFontLst>
    <p:embeddedFont>
      <p:font typeface="PT Sans Narrow"/>
      <p:regular r:id="rId31"/>
      <p:bold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Ariel BeeryODT"/>
  <p:cmAuthor clrIdx="1" id="1" initials="" lastIdx="3" name="Yael Misrahi"/>
  <p:cmAuthor clrIdx="2" id="2" initials="" lastIdx="1" name="David Levit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AFF0EEF-6868-41E2-AC75-28F8C5F05644}">
  <a:tblStyle styleId="{2AFF0EEF-6868-41E2-AC75-28F8C5F0564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TSansNarrow-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regular.fntdata"/><Relationship Id="rId10" Type="http://schemas.openxmlformats.org/officeDocument/2006/relationships/slide" Target="slides/slide4.xml"/><Relationship Id="rId32" Type="http://schemas.openxmlformats.org/officeDocument/2006/relationships/font" Target="fonts/PTSansNarrow-bold.fntdata"/><Relationship Id="rId13" Type="http://schemas.openxmlformats.org/officeDocument/2006/relationships/slide" Target="slides/slide7.xml"/><Relationship Id="rId35" Type="http://schemas.openxmlformats.org/officeDocument/2006/relationships/font" Target="fonts/OpenSans-italic.fntdata"/><Relationship Id="rId12" Type="http://schemas.openxmlformats.org/officeDocument/2006/relationships/slide" Target="slides/slide6.xml"/><Relationship Id="rId34" Type="http://schemas.openxmlformats.org/officeDocument/2006/relationships/font" Target="fonts/OpenSans-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Open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12-04T22:01:02.002">
    <p:pos x="261" y="1063"/>
    <p:text>Case Cohort, +levitz@mobileodt.com ?
_Reassigned to David Levitz_</p:text>
  </p:cm>
  <p:cm authorId="0" idx="2" dt="2019-12-04T19:49:07.174">
    <p:pos x="261" y="1063"/>
    <p:text>And do we want to give an N?</p:text>
  </p:cm>
  <p:cm authorId="1" idx="1" dt="2019-12-04T20:39:49.630">
    <p:pos x="261" y="1063"/>
    <p:text>_Marked as done_</p:text>
  </p:cm>
  <p:cm authorId="2" idx="1" dt="2019-12-04T22:01:02.002">
    <p:pos x="261" y="1063"/>
    <p:text>_Re-opened_
on the next page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2" dt="2019-12-04T20:38:41.897">
    <p:pos x="2154" y="3344"/>
    <p:text>+levitz@mobileodt.com need help with this
_Reassigned to David Levitz_</p:text>
  </p:cm>
  <p:cm authorId="1" idx="3" dt="2019-12-04T20:38:41.897">
    <p:pos x="2154" y="3344"/>
    <p:text>Levitz please redo this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76" name="Google Shape;7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5b899fa58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5b899fa5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t>only few features we emphasize/de-emphasized</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6b45eef02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6b45eef020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Secondary pathologiest opinion obtained</a:t>
            </a:r>
            <a:endParaRPr/>
          </a:p>
        </p:txBody>
      </p:sp>
      <p:sp>
        <p:nvSpPr>
          <p:cNvPr id="251" name="Google Shape;2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Clr>
                <a:schemeClr val="dk2"/>
              </a:buClr>
              <a:buSzPts val="2400"/>
              <a:buFont typeface="Open Sans"/>
              <a:buChar char="●"/>
            </a:pPr>
            <a:r>
              <a:rPr lang="en-US" sz="2400">
                <a:solidFill>
                  <a:schemeClr val="dk2"/>
                </a:solidFill>
                <a:latin typeface="Open Sans"/>
                <a:ea typeface="Open Sans"/>
                <a:cs typeface="Open Sans"/>
                <a:sym typeface="Open Sans"/>
              </a:rPr>
              <a:t>AVE can be adjusted to enable higher sensitivity or higher specificity, this allows the user to set a threshold for the desired performance</a:t>
            </a:r>
            <a:endParaRPr sz="2400">
              <a:solidFill>
                <a:schemeClr val="dk2"/>
              </a:solidFill>
              <a:latin typeface="Open Sans"/>
              <a:ea typeface="Open Sans"/>
              <a:cs typeface="Open Sans"/>
              <a:sym typeface="Open Sans"/>
            </a:endParaRPr>
          </a:p>
          <a:p>
            <a:pPr indent="0" lvl="0" marL="0" rtl="0" algn="l">
              <a:spcBef>
                <a:spcPts val="2100"/>
              </a:spcBef>
              <a:spcAft>
                <a:spcPts val="0"/>
              </a:spcAft>
              <a:buNone/>
            </a:pPr>
            <a:r>
              <a:t/>
            </a:r>
            <a:endParaRPr/>
          </a:p>
        </p:txBody>
      </p:sp>
      <p:sp>
        <p:nvSpPr>
          <p:cNvPr id="287" name="Google Shape;28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6bf85df42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6bf85df42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But for the vast majority of cases we have obtained secondary pathologiest opinion ( based on full biopsy digital slides)</a:t>
            </a:r>
            <a:endParaRPr/>
          </a:p>
        </p:txBody>
      </p:sp>
      <p:sp>
        <p:nvSpPr>
          <p:cNvPr id="303" name="Google Shape;30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7551cb64d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7551cb64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6bd2a32e28_0_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6bd2a32e28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Wrocław: European Capitol of Culture  2016</a:t>
            </a:r>
            <a:endParaRPr/>
          </a:p>
          <a:p>
            <a:pPr indent="0" lvl="0" marL="0" rtl="0" algn="l">
              <a:spcBef>
                <a:spcPts val="0"/>
              </a:spcBef>
              <a:spcAft>
                <a:spcPts val="0"/>
              </a:spcAft>
              <a:buNone/>
            </a:pPr>
            <a:r>
              <a:rPr lang="en-US"/>
              <a:t>Wrocław: European Best Destination 2018</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6bd2a32e28_0_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6bd2a32e28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586a08bd1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586a08bd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6bd2a32e28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bd2a32e28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5b899fa5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5b899fa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bd2a32e28_0_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bd2a32e28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Drawback of this AVE is that it was trained and validated on the same group of  images, and they were cevicography images - not digital images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5b899fa58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5b899fa5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2400">
                <a:solidFill>
                  <a:schemeClr val="dk1"/>
                </a:solidFill>
                <a:latin typeface="Calibri"/>
                <a:ea typeface="Calibri"/>
                <a:cs typeface="Calibri"/>
                <a:sym typeface="Calibri"/>
              </a:rPr>
              <a:t>NCI only did work on cervicography images, so their AVE skeleton is not applicable to other devices, especially not digital images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9343647" y="4235850"/>
            <a:ext cx="7497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2100047" y="4211002"/>
            <a:ext cx="7497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338859" y="1362666"/>
            <a:ext cx="9515557" cy="203195"/>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338868" y="5292001"/>
            <a:ext cx="9515557" cy="203195"/>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338867" y="2335685"/>
            <a:ext cx="9515700" cy="13632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9" name="Google Shape;19;p2"/>
          <p:cNvSpPr txBox="1"/>
          <p:nvPr>
            <p:ph idx="1" type="subTitle"/>
          </p:nvPr>
        </p:nvSpPr>
        <p:spPr>
          <a:xfrm>
            <a:off x="2849633" y="3800052"/>
            <a:ext cx="6494100" cy="10569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20" name="Google Shape;20;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10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415600" y="1739800"/>
            <a:ext cx="11360700" cy="2051100"/>
          </a:xfrm>
          <a:prstGeom prst="rect">
            <a:avLst/>
          </a:prstGeom>
        </p:spPr>
        <p:txBody>
          <a:bodyPr anchorCtr="0" anchor="ctr" bIns="121900" lIns="121900" spcFirstLastPara="1" rIns="121900" wrap="square" tIns="121900">
            <a:noAutofit/>
          </a:bodyPr>
          <a:lstStyle>
            <a:lvl1pPr lvl="0" algn="ctr">
              <a:spcBef>
                <a:spcPts val="0"/>
              </a:spcBef>
              <a:spcAft>
                <a:spcPts val="0"/>
              </a:spcAft>
              <a:buClr>
                <a:schemeClr val="accent3"/>
              </a:buClr>
              <a:buSzPts val="17300"/>
              <a:buNone/>
              <a:defRPr sz="17300">
                <a:solidFill>
                  <a:schemeClr val="accent3"/>
                </a:solidFill>
              </a:defRPr>
            </a:lvl1pPr>
            <a:lvl2pPr lvl="1" algn="ctr">
              <a:spcBef>
                <a:spcPts val="0"/>
              </a:spcBef>
              <a:spcAft>
                <a:spcPts val="0"/>
              </a:spcAft>
              <a:buClr>
                <a:schemeClr val="accent3"/>
              </a:buClr>
              <a:buSzPts val="17300"/>
              <a:buNone/>
              <a:defRPr sz="17300">
                <a:solidFill>
                  <a:schemeClr val="accent3"/>
                </a:solidFill>
              </a:defRPr>
            </a:lvl2pPr>
            <a:lvl3pPr lvl="2" algn="ctr">
              <a:spcBef>
                <a:spcPts val="0"/>
              </a:spcBef>
              <a:spcAft>
                <a:spcPts val="0"/>
              </a:spcAft>
              <a:buClr>
                <a:schemeClr val="accent3"/>
              </a:buClr>
              <a:buSzPts val="17300"/>
              <a:buNone/>
              <a:defRPr sz="17300">
                <a:solidFill>
                  <a:schemeClr val="accent3"/>
                </a:solidFill>
              </a:defRPr>
            </a:lvl3pPr>
            <a:lvl4pPr lvl="3" algn="ctr">
              <a:spcBef>
                <a:spcPts val="0"/>
              </a:spcBef>
              <a:spcAft>
                <a:spcPts val="0"/>
              </a:spcAft>
              <a:buClr>
                <a:schemeClr val="accent3"/>
              </a:buClr>
              <a:buSzPts val="17300"/>
              <a:buNone/>
              <a:defRPr sz="17300">
                <a:solidFill>
                  <a:schemeClr val="accent3"/>
                </a:solidFill>
              </a:defRPr>
            </a:lvl4pPr>
            <a:lvl5pPr lvl="4" algn="ctr">
              <a:spcBef>
                <a:spcPts val="0"/>
              </a:spcBef>
              <a:spcAft>
                <a:spcPts val="0"/>
              </a:spcAft>
              <a:buClr>
                <a:schemeClr val="accent3"/>
              </a:buClr>
              <a:buSzPts val="17300"/>
              <a:buNone/>
              <a:defRPr sz="17300">
                <a:solidFill>
                  <a:schemeClr val="accent3"/>
                </a:solidFill>
              </a:defRPr>
            </a:lvl5pPr>
            <a:lvl6pPr lvl="5" algn="ctr">
              <a:spcBef>
                <a:spcPts val="0"/>
              </a:spcBef>
              <a:spcAft>
                <a:spcPts val="0"/>
              </a:spcAft>
              <a:buClr>
                <a:schemeClr val="accent3"/>
              </a:buClr>
              <a:buSzPts val="17300"/>
              <a:buNone/>
              <a:defRPr sz="17300">
                <a:solidFill>
                  <a:schemeClr val="accent3"/>
                </a:solidFill>
              </a:defRPr>
            </a:lvl6pPr>
            <a:lvl7pPr lvl="6" algn="ctr">
              <a:spcBef>
                <a:spcPts val="0"/>
              </a:spcBef>
              <a:spcAft>
                <a:spcPts val="0"/>
              </a:spcAft>
              <a:buClr>
                <a:schemeClr val="accent3"/>
              </a:buClr>
              <a:buSzPts val="17300"/>
              <a:buNone/>
              <a:defRPr sz="17300">
                <a:solidFill>
                  <a:schemeClr val="accent3"/>
                </a:solidFill>
              </a:defRPr>
            </a:lvl7pPr>
            <a:lvl8pPr lvl="7" algn="ctr">
              <a:spcBef>
                <a:spcPts val="0"/>
              </a:spcBef>
              <a:spcAft>
                <a:spcPts val="0"/>
              </a:spcAft>
              <a:buClr>
                <a:schemeClr val="accent3"/>
              </a:buClr>
              <a:buSzPts val="17300"/>
              <a:buNone/>
              <a:defRPr sz="17300">
                <a:solidFill>
                  <a:schemeClr val="accent3"/>
                </a:solidFill>
              </a:defRPr>
            </a:lvl8pPr>
            <a:lvl9pPr lvl="8" algn="ctr">
              <a:spcBef>
                <a:spcPts val="0"/>
              </a:spcBef>
              <a:spcAft>
                <a:spcPts val="0"/>
              </a:spcAft>
              <a:buClr>
                <a:schemeClr val="accent3"/>
              </a:buClr>
              <a:buSzPts val="17300"/>
              <a:buNone/>
              <a:defRPr sz="17300">
                <a:solidFill>
                  <a:schemeClr val="accent3"/>
                </a:solidFill>
              </a:defRPr>
            </a:lvl9pPr>
          </a:lstStyle>
          <a:p>
            <a:r>
              <a:t>xx%</a:t>
            </a:r>
          </a:p>
        </p:txBody>
      </p:sp>
      <p:sp>
        <p:nvSpPr>
          <p:cNvPr id="58" name="Google Shape;58;p11"/>
          <p:cNvSpPr txBox="1"/>
          <p:nvPr>
            <p:ph idx="1" type="body"/>
          </p:nvPr>
        </p:nvSpPr>
        <p:spPr>
          <a:xfrm>
            <a:off x="415600" y="3994200"/>
            <a:ext cx="11360700" cy="1428900"/>
          </a:xfrm>
          <a:prstGeom prst="rect">
            <a:avLst/>
          </a:prstGeom>
        </p:spPr>
        <p:txBody>
          <a:bodyPr anchorCtr="0" anchor="t" bIns="121900" lIns="121900" spcFirstLastPara="1" rIns="121900" wrap="square" tIns="121900">
            <a:noAutofit/>
          </a:bodyPr>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59" name="Google Shape;59;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64" name="Google Shape;64;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2100"/>
              </a:spcBef>
              <a:spcAft>
                <a:spcPts val="0"/>
              </a:spcAft>
              <a:buClr>
                <a:schemeClr val="dk1"/>
              </a:buClr>
              <a:buSzPts val="1800"/>
              <a:buChar char="○"/>
              <a:defRPr/>
            </a:lvl2pPr>
            <a:lvl3pPr indent="-342900" lvl="2" marL="1371600" rtl="0" algn="l">
              <a:lnSpc>
                <a:spcPct val="90000"/>
              </a:lnSpc>
              <a:spcBef>
                <a:spcPts val="2100"/>
              </a:spcBef>
              <a:spcAft>
                <a:spcPts val="0"/>
              </a:spcAft>
              <a:buClr>
                <a:schemeClr val="dk1"/>
              </a:buClr>
              <a:buSzPts val="1800"/>
              <a:buChar char="■"/>
              <a:defRPr/>
            </a:lvl3pPr>
            <a:lvl4pPr indent="-342900" lvl="3" marL="1828800" rtl="0" algn="l">
              <a:lnSpc>
                <a:spcPct val="90000"/>
              </a:lnSpc>
              <a:spcBef>
                <a:spcPts val="2100"/>
              </a:spcBef>
              <a:spcAft>
                <a:spcPts val="0"/>
              </a:spcAft>
              <a:buClr>
                <a:schemeClr val="dk1"/>
              </a:buClr>
              <a:buSzPts val="1800"/>
              <a:buChar char="●"/>
              <a:defRPr/>
            </a:lvl4pPr>
            <a:lvl5pPr indent="-342900" lvl="4" marL="2286000" rtl="0" algn="l">
              <a:lnSpc>
                <a:spcPct val="90000"/>
              </a:lnSpc>
              <a:spcBef>
                <a:spcPts val="2100"/>
              </a:spcBef>
              <a:spcAft>
                <a:spcPts val="0"/>
              </a:spcAft>
              <a:buClr>
                <a:schemeClr val="dk1"/>
              </a:buClr>
              <a:buSzPts val="1800"/>
              <a:buChar char="○"/>
              <a:defRPr/>
            </a:lvl5pPr>
            <a:lvl6pPr indent="-342900" lvl="5" marL="2743200" rtl="0" algn="l">
              <a:lnSpc>
                <a:spcPct val="90000"/>
              </a:lnSpc>
              <a:spcBef>
                <a:spcPts val="2100"/>
              </a:spcBef>
              <a:spcAft>
                <a:spcPts val="0"/>
              </a:spcAft>
              <a:buClr>
                <a:schemeClr val="dk1"/>
              </a:buClr>
              <a:buSzPts val="1800"/>
              <a:buChar char="■"/>
              <a:defRPr/>
            </a:lvl6pPr>
            <a:lvl7pPr indent="-342900" lvl="6" marL="3200400" rtl="0" algn="l">
              <a:lnSpc>
                <a:spcPct val="90000"/>
              </a:lnSpc>
              <a:spcBef>
                <a:spcPts val="2100"/>
              </a:spcBef>
              <a:spcAft>
                <a:spcPts val="0"/>
              </a:spcAft>
              <a:buClr>
                <a:schemeClr val="dk1"/>
              </a:buClr>
              <a:buSzPts val="1800"/>
              <a:buChar char="●"/>
              <a:defRPr/>
            </a:lvl7pPr>
            <a:lvl8pPr indent="-342900" lvl="7" marL="3657600" rtl="0" algn="l">
              <a:lnSpc>
                <a:spcPct val="90000"/>
              </a:lnSpc>
              <a:spcBef>
                <a:spcPts val="2100"/>
              </a:spcBef>
              <a:spcAft>
                <a:spcPts val="0"/>
              </a:spcAft>
              <a:buClr>
                <a:schemeClr val="dk1"/>
              </a:buClr>
              <a:buSzPts val="1800"/>
              <a:buChar char="○"/>
              <a:defRPr/>
            </a:lvl8pPr>
            <a:lvl9pPr indent="-342900" lvl="8" marL="4114800" rtl="0" algn="l">
              <a:lnSpc>
                <a:spcPct val="90000"/>
              </a:lnSpc>
              <a:spcBef>
                <a:spcPts val="2100"/>
              </a:spcBef>
              <a:spcAft>
                <a:spcPts val="2100"/>
              </a:spcAft>
              <a:buClr>
                <a:schemeClr val="dk1"/>
              </a:buClr>
              <a:buSzPts val="1800"/>
              <a:buChar char="■"/>
              <a:defRPr/>
            </a:lvl9pPr>
          </a:lstStyle>
          <a:p/>
        </p:txBody>
      </p:sp>
      <p:sp>
        <p:nvSpPr>
          <p:cNvPr id="65" name="Google Shape;65;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_HEADER_1">
    <p:spTree>
      <p:nvGrpSpPr>
        <p:cNvPr id="68" name="Shape 68"/>
        <p:cNvGrpSpPr/>
        <p:nvPr/>
      </p:nvGrpSpPr>
      <p:grpSpPr>
        <a:xfrm>
          <a:off x="0" y="0"/>
          <a:ext cx="0" cy="0"/>
          <a:chOff x="0" y="0"/>
          <a:chExt cx="0" cy="0"/>
        </a:xfrm>
      </p:grpSpPr>
      <p:sp>
        <p:nvSpPr>
          <p:cNvPr id="69" name="Google Shape;69;p1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70" name="Google Shape;70;p1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2100"/>
              </a:spcBef>
              <a:spcAft>
                <a:spcPts val="0"/>
              </a:spcAft>
              <a:buClr>
                <a:srgbClr val="888888"/>
              </a:buClr>
              <a:buSzPts val="2000"/>
              <a:buNone/>
              <a:defRPr sz="2000">
                <a:solidFill>
                  <a:srgbClr val="888888"/>
                </a:solidFill>
              </a:defRPr>
            </a:lvl2pPr>
            <a:lvl3pPr indent="-228600" lvl="2" marL="1371600" rtl="0" algn="l">
              <a:lnSpc>
                <a:spcPct val="90000"/>
              </a:lnSpc>
              <a:spcBef>
                <a:spcPts val="2100"/>
              </a:spcBef>
              <a:spcAft>
                <a:spcPts val="0"/>
              </a:spcAft>
              <a:buClr>
                <a:srgbClr val="888888"/>
              </a:buClr>
              <a:buSzPts val="1800"/>
              <a:buNone/>
              <a:defRPr sz="1800">
                <a:solidFill>
                  <a:srgbClr val="888888"/>
                </a:solidFill>
              </a:defRPr>
            </a:lvl3pPr>
            <a:lvl4pPr indent="-228600" lvl="3" marL="1828800" rtl="0" algn="l">
              <a:lnSpc>
                <a:spcPct val="90000"/>
              </a:lnSpc>
              <a:spcBef>
                <a:spcPts val="2100"/>
              </a:spcBef>
              <a:spcAft>
                <a:spcPts val="0"/>
              </a:spcAft>
              <a:buClr>
                <a:srgbClr val="888888"/>
              </a:buClr>
              <a:buSzPts val="1600"/>
              <a:buNone/>
              <a:defRPr sz="1600">
                <a:solidFill>
                  <a:srgbClr val="888888"/>
                </a:solidFill>
              </a:defRPr>
            </a:lvl4pPr>
            <a:lvl5pPr indent="-228600" lvl="4" marL="2286000" rtl="0" algn="l">
              <a:lnSpc>
                <a:spcPct val="90000"/>
              </a:lnSpc>
              <a:spcBef>
                <a:spcPts val="2100"/>
              </a:spcBef>
              <a:spcAft>
                <a:spcPts val="0"/>
              </a:spcAft>
              <a:buClr>
                <a:srgbClr val="888888"/>
              </a:buClr>
              <a:buSzPts val="1600"/>
              <a:buNone/>
              <a:defRPr sz="1600">
                <a:solidFill>
                  <a:srgbClr val="888888"/>
                </a:solidFill>
              </a:defRPr>
            </a:lvl5pPr>
            <a:lvl6pPr indent="-228600" lvl="5" marL="2743200" rtl="0" algn="l">
              <a:lnSpc>
                <a:spcPct val="90000"/>
              </a:lnSpc>
              <a:spcBef>
                <a:spcPts val="2100"/>
              </a:spcBef>
              <a:spcAft>
                <a:spcPts val="0"/>
              </a:spcAft>
              <a:buClr>
                <a:srgbClr val="888888"/>
              </a:buClr>
              <a:buSzPts val="1600"/>
              <a:buNone/>
              <a:defRPr sz="1600">
                <a:solidFill>
                  <a:srgbClr val="888888"/>
                </a:solidFill>
              </a:defRPr>
            </a:lvl6pPr>
            <a:lvl7pPr indent="-228600" lvl="6" marL="3200400" rtl="0" algn="l">
              <a:lnSpc>
                <a:spcPct val="90000"/>
              </a:lnSpc>
              <a:spcBef>
                <a:spcPts val="2100"/>
              </a:spcBef>
              <a:spcAft>
                <a:spcPts val="0"/>
              </a:spcAft>
              <a:buClr>
                <a:srgbClr val="888888"/>
              </a:buClr>
              <a:buSzPts val="1600"/>
              <a:buNone/>
              <a:defRPr sz="1600">
                <a:solidFill>
                  <a:srgbClr val="888888"/>
                </a:solidFill>
              </a:defRPr>
            </a:lvl7pPr>
            <a:lvl8pPr indent="-228600" lvl="7" marL="3657600" rtl="0" algn="l">
              <a:lnSpc>
                <a:spcPct val="90000"/>
              </a:lnSpc>
              <a:spcBef>
                <a:spcPts val="2100"/>
              </a:spcBef>
              <a:spcAft>
                <a:spcPts val="0"/>
              </a:spcAft>
              <a:buClr>
                <a:srgbClr val="888888"/>
              </a:buClr>
              <a:buSzPts val="1600"/>
              <a:buNone/>
              <a:defRPr sz="1600">
                <a:solidFill>
                  <a:srgbClr val="888888"/>
                </a:solidFill>
              </a:defRPr>
            </a:lvl8pPr>
            <a:lvl9pPr indent="-228600" lvl="8" marL="4114800" rtl="0" algn="l">
              <a:lnSpc>
                <a:spcPct val="90000"/>
              </a:lnSpc>
              <a:spcBef>
                <a:spcPts val="2100"/>
              </a:spcBef>
              <a:spcAft>
                <a:spcPts val="2100"/>
              </a:spcAft>
              <a:buClr>
                <a:srgbClr val="888888"/>
              </a:buClr>
              <a:buSzPts val="1600"/>
              <a:buNone/>
              <a:defRPr sz="1600">
                <a:solidFill>
                  <a:srgbClr val="888888"/>
                </a:solidFill>
              </a:defRPr>
            </a:lvl9pPr>
          </a:lstStyle>
          <a:p/>
        </p:txBody>
      </p:sp>
      <p:sp>
        <p:nvSpPr>
          <p:cNvPr id="71" name="Google Shape;71;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67" y="3429200"/>
            <a:ext cx="12192000" cy="34287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415600" y="1086400"/>
            <a:ext cx="11428500" cy="12561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4800"/>
              <a:buNone/>
              <a:defRPr/>
            </a:lvl1pPr>
            <a:lvl2pPr lvl="1" algn="ctr">
              <a:spcBef>
                <a:spcPts val="0"/>
              </a:spcBef>
              <a:spcAft>
                <a:spcPts val="0"/>
              </a:spcAft>
              <a:buSzPts val="4800"/>
              <a:buNone/>
              <a:defRPr/>
            </a:lvl2pPr>
            <a:lvl3pPr lvl="2" algn="ctr">
              <a:spcBef>
                <a:spcPts val="0"/>
              </a:spcBef>
              <a:spcAft>
                <a:spcPts val="0"/>
              </a:spcAft>
              <a:buSzPts val="4800"/>
              <a:buNone/>
              <a:defRPr/>
            </a:lvl3pPr>
            <a:lvl4pPr lvl="3" algn="ctr">
              <a:spcBef>
                <a:spcPts val="0"/>
              </a:spcBef>
              <a:spcAft>
                <a:spcPts val="0"/>
              </a:spcAft>
              <a:buSzPts val="4800"/>
              <a:buNone/>
              <a:defRPr/>
            </a:lvl4pPr>
            <a:lvl5pPr lvl="4" algn="ctr">
              <a:spcBef>
                <a:spcPts val="0"/>
              </a:spcBef>
              <a:spcAft>
                <a:spcPts val="0"/>
              </a:spcAft>
              <a:buSzPts val="4800"/>
              <a:buNone/>
              <a:defRPr/>
            </a:lvl5pPr>
            <a:lvl6pPr lvl="5" algn="ctr">
              <a:spcBef>
                <a:spcPts val="0"/>
              </a:spcBef>
              <a:spcAft>
                <a:spcPts val="0"/>
              </a:spcAft>
              <a:buSzPts val="4800"/>
              <a:buNone/>
              <a:defRPr/>
            </a:lvl6pPr>
            <a:lvl7pPr lvl="6" algn="ctr">
              <a:spcBef>
                <a:spcPts val="0"/>
              </a:spcBef>
              <a:spcAft>
                <a:spcPts val="0"/>
              </a:spcAft>
              <a:buSzPts val="4800"/>
              <a:buNone/>
              <a:defRPr/>
            </a:lvl7pPr>
            <a:lvl8pPr lvl="7" algn="ctr">
              <a:spcBef>
                <a:spcPts val="0"/>
              </a:spcBef>
              <a:spcAft>
                <a:spcPts val="0"/>
              </a:spcAft>
              <a:buSzPts val="4800"/>
              <a:buNone/>
              <a:defRPr/>
            </a:lvl8pPr>
            <a:lvl9pPr lvl="8" algn="ctr">
              <a:spcBef>
                <a:spcPts val="0"/>
              </a:spcBef>
              <a:spcAft>
                <a:spcPts val="0"/>
              </a:spcAft>
              <a:buSzPts val="4800"/>
              <a:buNone/>
              <a:defRPr/>
            </a:lvl9pPr>
          </a:lstStyle>
          <a:p/>
        </p:txBody>
      </p:sp>
      <p:sp>
        <p:nvSpPr>
          <p:cNvPr id="24" name="Google Shape;24;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100" y="6727600"/>
            <a:ext cx="12192000" cy="1305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415600" y="593367"/>
            <a:ext cx="11360700" cy="943200"/>
          </a:xfrm>
          <a:prstGeom prst="rect">
            <a:avLst/>
          </a:prstGeom>
        </p:spPr>
        <p:txBody>
          <a:bodyPr anchorCtr="0" anchor="t" bIns="121900" lIns="121900" spcFirstLastPara="1" rIns="121900" wrap="square" tIns="12190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8" name="Google Shape;28;p4"/>
          <p:cNvSpPr txBox="1"/>
          <p:nvPr>
            <p:ph idx="1" type="body"/>
          </p:nvPr>
        </p:nvSpPr>
        <p:spPr>
          <a:xfrm>
            <a:off x="415600" y="1688433"/>
            <a:ext cx="11360700" cy="44037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9" name="Google Shape;2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415600" y="593367"/>
            <a:ext cx="11360700" cy="943200"/>
          </a:xfrm>
          <a:prstGeom prst="rect">
            <a:avLst/>
          </a:prstGeom>
        </p:spPr>
        <p:txBody>
          <a:bodyPr anchorCtr="0" anchor="t" bIns="121900" lIns="121900" spcFirstLastPara="1" rIns="121900" wrap="square" tIns="12190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2" name="Google Shape;32;p5"/>
          <p:cNvSpPr txBox="1"/>
          <p:nvPr>
            <p:ph idx="1" type="body"/>
          </p:nvPr>
        </p:nvSpPr>
        <p:spPr>
          <a:xfrm>
            <a:off x="415600" y="1688233"/>
            <a:ext cx="5333100" cy="44037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3" name="Google Shape;33;p5"/>
          <p:cNvSpPr txBox="1"/>
          <p:nvPr>
            <p:ph idx="2" type="body"/>
          </p:nvPr>
        </p:nvSpPr>
        <p:spPr>
          <a:xfrm>
            <a:off x="6443200" y="1688233"/>
            <a:ext cx="5333100" cy="44037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4" name="Google Shape;34;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415600" y="593367"/>
            <a:ext cx="11360700" cy="943200"/>
          </a:xfrm>
          <a:prstGeom prst="rect">
            <a:avLst/>
          </a:prstGeom>
        </p:spPr>
        <p:txBody>
          <a:bodyPr anchorCtr="0" anchor="t" bIns="121900" lIns="121900" spcFirstLastPara="1" rIns="121900" wrap="square" tIns="12190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7" name="Google Shape;3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40" name="Google Shape;40;p7"/>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1" name="Google Shape;41;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653667" y="701800"/>
            <a:ext cx="7484700" cy="5454300"/>
          </a:xfrm>
          <a:prstGeom prst="rect">
            <a:avLst/>
          </a:prstGeom>
        </p:spPr>
        <p:txBody>
          <a:bodyPr anchorCtr="0" anchor="ctr" bIns="121900" lIns="121900" spcFirstLastPara="1" rIns="121900" wrap="square" tIns="121900">
            <a:noAutofit/>
          </a:bodyPr>
          <a:lstStyle>
            <a:lvl1pPr lvl="0">
              <a:spcBef>
                <a:spcPts val="0"/>
              </a:spcBef>
              <a:spcAft>
                <a:spcPts val="0"/>
              </a:spcAft>
              <a:buClr>
                <a:schemeClr val="dk2"/>
              </a:buClr>
              <a:buSzPts val="7200"/>
              <a:buNone/>
              <a:defRPr b="0" sz="7200">
                <a:solidFill>
                  <a:schemeClr val="dk2"/>
                </a:solidFill>
              </a:defRPr>
            </a:lvl1pPr>
            <a:lvl2pPr lvl="1">
              <a:spcBef>
                <a:spcPts val="0"/>
              </a:spcBef>
              <a:spcAft>
                <a:spcPts val="0"/>
              </a:spcAft>
              <a:buClr>
                <a:schemeClr val="dk2"/>
              </a:buClr>
              <a:buSzPts val="7200"/>
              <a:buNone/>
              <a:defRPr b="0" sz="7200">
                <a:solidFill>
                  <a:schemeClr val="dk2"/>
                </a:solidFill>
              </a:defRPr>
            </a:lvl2pPr>
            <a:lvl3pPr lvl="2">
              <a:spcBef>
                <a:spcPts val="0"/>
              </a:spcBef>
              <a:spcAft>
                <a:spcPts val="0"/>
              </a:spcAft>
              <a:buClr>
                <a:schemeClr val="dk2"/>
              </a:buClr>
              <a:buSzPts val="7200"/>
              <a:buNone/>
              <a:defRPr b="0" sz="7200">
                <a:solidFill>
                  <a:schemeClr val="dk2"/>
                </a:solidFill>
              </a:defRPr>
            </a:lvl3pPr>
            <a:lvl4pPr lvl="3">
              <a:spcBef>
                <a:spcPts val="0"/>
              </a:spcBef>
              <a:spcAft>
                <a:spcPts val="0"/>
              </a:spcAft>
              <a:buClr>
                <a:schemeClr val="dk2"/>
              </a:buClr>
              <a:buSzPts val="7200"/>
              <a:buNone/>
              <a:defRPr b="0" sz="7200">
                <a:solidFill>
                  <a:schemeClr val="dk2"/>
                </a:solidFill>
              </a:defRPr>
            </a:lvl4pPr>
            <a:lvl5pPr lvl="4">
              <a:spcBef>
                <a:spcPts val="0"/>
              </a:spcBef>
              <a:spcAft>
                <a:spcPts val="0"/>
              </a:spcAft>
              <a:buClr>
                <a:schemeClr val="dk2"/>
              </a:buClr>
              <a:buSzPts val="7200"/>
              <a:buNone/>
              <a:defRPr b="0" sz="7200">
                <a:solidFill>
                  <a:schemeClr val="dk2"/>
                </a:solidFill>
              </a:defRPr>
            </a:lvl5pPr>
            <a:lvl6pPr lvl="5">
              <a:spcBef>
                <a:spcPts val="0"/>
              </a:spcBef>
              <a:spcAft>
                <a:spcPts val="0"/>
              </a:spcAft>
              <a:buClr>
                <a:schemeClr val="dk2"/>
              </a:buClr>
              <a:buSzPts val="7200"/>
              <a:buNone/>
              <a:defRPr b="0" sz="7200">
                <a:solidFill>
                  <a:schemeClr val="dk2"/>
                </a:solidFill>
              </a:defRPr>
            </a:lvl6pPr>
            <a:lvl7pPr lvl="6">
              <a:spcBef>
                <a:spcPts val="0"/>
              </a:spcBef>
              <a:spcAft>
                <a:spcPts val="0"/>
              </a:spcAft>
              <a:buClr>
                <a:schemeClr val="dk2"/>
              </a:buClr>
              <a:buSzPts val="7200"/>
              <a:buNone/>
              <a:defRPr b="0" sz="7200">
                <a:solidFill>
                  <a:schemeClr val="dk2"/>
                </a:solidFill>
              </a:defRPr>
            </a:lvl7pPr>
            <a:lvl8pPr lvl="7">
              <a:spcBef>
                <a:spcPts val="0"/>
              </a:spcBef>
              <a:spcAft>
                <a:spcPts val="0"/>
              </a:spcAft>
              <a:buClr>
                <a:schemeClr val="dk2"/>
              </a:buClr>
              <a:buSzPts val="7200"/>
              <a:buNone/>
              <a:defRPr b="0" sz="7200">
                <a:solidFill>
                  <a:schemeClr val="dk2"/>
                </a:solidFill>
              </a:defRPr>
            </a:lvl8pPr>
            <a:lvl9pPr lvl="8">
              <a:spcBef>
                <a:spcPts val="0"/>
              </a:spcBef>
              <a:spcAft>
                <a:spcPts val="0"/>
              </a:spcAft>
              <a:buClr>
                <a:schemeClr val="dk2"/>
              </a:buClr>
              <a:buSzPts val="7200"/>
              <a:buNone/>
              <a:defRPr b="0" sz="7200">
                <a:solidFill>
                  <a:schemeClr val="dk2"/>
                </a:solidFill>
              </a:defRPr>
            </a:lvl9pPr>
          </a:lstStyle>
          <a:p/>
        </p:txBody>
      </p:sp>
      <p:sp>
        <p:nvSpPr>
          <p:cNvPr id="44" name="Google Shape;4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6096000" y="0"/>
            <a:ext cx="6096000" cy="68580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47" name="Google Shape;47;p9"/>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354000" y="1386233"/>
            <a:ext cx="5393700" cy="22344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9" name="Google Shape;49;p9"/>
          <p:cNvSpPr txBox="1"/>
          <p:nvPr>
            <p:ph idx="1" type="subTitle"/>
          </p:nvPr>
        </p:nvSpPr>
        <p:spPr>
          <a:xfrm>
            <a:off x="354000" y="3635833"/>
            <a:ext cx="5393700" cy="16467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0" name="Google Shape;50;p9"/>
          <p:cNvSpPr txBox="1"/>
          <p:nvPr>
            <p:ph idx="2" type="body"/>
          </p:nvPr>
        </p:nvSpPr>
        <p:spPr>
          <a:xfrm>
            <a:off x="6586000" y="965600"/>
            <a:ext cx="5115900" cy="4926900"/>
          </a:xfrm>
          <a:prstGeom prst="rect">
            <a:avLst/>
          </a:prstGeom>
        </p:spPr>
        <p:txBody>
          <a:bodyPr anchorCtr="0" anchor="ctr" bIns="121900" lIns="121900" spcFirstLastPara="1" rIns="121900" wrap="square" tIns="121900">
            <a:noAutofit/>
          </a:bodyPr>
          <a:lstStyle>
            <a:lvl1pPr indent="-381000" lvl="0" marL="457200">
              <a:spcBef>
                <a:spcPts val="0"/>
              </a:spcBef>
              <a:spcAft>
                <a:spcPts val="0"/>
              </a:spcAft>
              <a:buClr>
                <a:schemeClr val="lt1"/>
              </a:buClr>
              <a:buSzPts val="2400"/>
              <a:buChar char="●"/>
              <a:defRPr>
                <a:solidFill>
                  <a:schemeClr val="lt1"/>
                </a:solidFill>
              </a:defRPr>
            </a:lvl1pPr>
            <a:lvl2pPr indent="-349250" lvl="1" marL="914400">
              <a:spcBef>
                <a:spcPts val="2100"/>
              </a:spcBef>
              <a:spcAft>
                <a:spcPts val="0"/>
              </a:spcAft>
              <a:buClr>
                <a:schemeClr val="lt1"/>
              </a:buClr>
              <a:buSzPts val="1900"/>
              <a:buChar char="○"/>
              <a:defRPr>
                <a:solidFill>
                  <a:schemeClr val="lt1"/>
                </a:solidFill>
              </a:defRPr>
            </a:lvl2pPr>
            <a:lvl3pPr indent="-349250" lvl="2" marL="1371600">
              <a:spcBef>
                <a:spcPts val="2100"/>
              </a:spcBef>
              <a:spcAft>
                <a:spcPts val="0"/>
              </a:spcAft>
              <a:buClr>
                <a:schemeClr val="lt1"/>
              </a:buClr>
              <a:buSzPts val="1900"/>
              <a:buChar char="■"/>
              <a:defRPr>
                <a:solidFill>
                  <a:schemeClr val="lt1"/>
                </a:solidFill>
              </a:defRPr>
            </a:lvl3pPr>
            <a:lvl4pPr indent="-349250" lvl="3" marL="1828800">
              <a:spcBef>
                <a:spcPts val="2100"/>
              </a:spcBef>
              <a:spcAft>
                <a:spcPts val="0"/>
              </a:spcAft>
              <a:buClr>
                <a:schemeClr val="lt1"/>
              </a:buClr>
              <a:buSzPts val="1900"/>
              <a:buChar char="●"/>
              <a:defRPr>
                <a:solidFill>
                  <a:schemeClr val="lt1"/>
                </a:solidFill>
              </a:defRPr>
            </a:lvl4pPr>
            <a:lvl5pPr indent="-349250" lvl="4" marL="2286000">
              <a:spcBef>
                <a:spcPts val="2100"/>
              </a:spcBef>
              <a:spcAft>
                <a:spcPts val="0"/>
              </a:spcAft>
              <a:buClr>
                <a:schemeClr val="lt1"/>
              </a:buClr>
              <a:buSzPts val="1900"/>
              <a:buChar char="○"/>
              <a:defRPr>
                <a:solidFill>
                  <a:schemeClr val="lt1"/>
                </a:solidFill>
              </a:defRPr>
            </a:lvl5pPr>
            <a:lvl6pPr indent="-349250" lvl="5" marL="2743200">
              <a:spcBef>
                <a:spcPts val="2100"/>
              </a:spcBef>
              <a:spcAft>
                <a:spcPts val="0"/>
              </a:spcAft>
              <a:buClr>
                <a:schemeClr val="lt1"/>
              </a:buClr>
              <a:buSzPts val="1900"/>
              <a:buChar char="■"/>
              <a:defRPr>
                <a:solidFill>
                  <a:schemeClr val="lt1"/>
                </a:solidFill>
              </a:defRPr>
            </a:lvl6pPr>
            <a:lvl7pPr indent="-349250" lvl="6" marL="3200400">
              <a:spcBef>
                <a:spcPts val="2100"/>
              </a:spcBef>
              <a:spcAft>
                <a:spcPts val="0"/>
              </a:spcAft>
              <a:buClr>
                <a:schemeClr val="lt1"/>
              </a:buClr>
              <a:buSzPts val="1900"/>
              <a:buChar char="●"/>
              <a:defRPr>
                <a:solidFill>
                  <a:schemeClr val="lt1"/>
                </a:solidFill>
              </a:defRPr>
            </a:lvl7pPr>
            <a:lvl8pPr indent="-349250" lvl="7" marL="3657600">
              <a:spcBef>
                <a:spcPts val="2100"/>
              </a:spcBef>
              <a:spcAft>
                <a:spcPts val="0"/>
              </a:spcAft>
              <a:buClr>
                <a:schemeClr val="lt1"/>
              </a:buClr>
              <a:buSzPts val="1900"/>
              <a:buChar char="○"/>
              <a:defRPr>
                <a:solidFill>
                  <a:schemeClr val="lt1"/>
                </a:solidFill>
              </a:defRPr>
            </a:lvl8pPr>
            <a:lvl9pPr indent="-349250" lvl="8" marL="4114800">
              <a:spcBef>
                <a:spcPts val="2100"/>
              </a:spcBef>
              <a:spcAft>
                <a:spcPts val="2100"/>
              </a:spcAft>
              <a:buClr>
                <a:schemeClr val="lt1"/>
              </a:buClr>
              <a:buSzPts val="1900"/>
              <a:buChar char="■"/>
              <a:defRPr>
                <a:solidFill>
                  <a:schemeClr val="lt1"/>
                </a:solidFill>
              </a:defRPr>
            </a:lvl9pPr>
          </a:lstStyle>
          <a:p/>
        </p:txBody>
      </p:sp>
      <p:sp>
        <p:nvSpPr>
          <p:cNvPr id="51" name="Google Shape;51;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415600" y="5640967"/>
            <a:ext cx="7998300" cy="798300"/>
          </a:xfrm>
          <a:prstGeom prst="rect">
            <a:avLst/>
          </a:prstGeom>
        </p:spPr>
        <p:txBody>
          <a:bodyPr anchorCtr="0" anchor="ctr" bIns="121900" lIns="121900" spcFirstLastPara="1" rIns="121900" wrap="square" tIns="121900">
            <a:noAutofit/>
          </a:bodyPr>
          <a:lstStyle>
            <a:lvl1pPr indent="-228600" lvl="0" marL="457200">
              <a:lnSpc>
                <a:spcPct val="100000"/>
              </a:lnSpc>
              <a:spcBef>
                <a:spcPts val="0"/>
              </a:spcBef>
              <a:spcAft>
                <a:spcPts val="0"/>
              </a:spcAft>
              <a:buSzPts val="3200"/>
              <a:buFont typeface="PT Sans Narrow"/>
              <a:buNone/>
              <a:defRPr sz="3200">
                <a:latin typeface="PT Sans Narrow"/>
                <a:ea typeface="PT Sans Narrow"/>
                <a:cs typeface="PT Sans Narrow"/>
                <a:sym typeface="PT Sans Narrow"/>
              </a:defRPr>
            </a:lvl1pPr>
          </a:lstStyle>
          <a:p/>
        </p:txBody>
      </p:sp>
      <p:sp>
        <p:nvSpPr>
          <p:cNvPr id="54" name="Google Shape;54;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9432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1"/>
              </a:buClr>
              <a:buSzPts val="4800"/>
              <a:buFont typeface="PT Sans Narrow"/>
              <a:buNone/>
              <a:defRPr b="1" sz="48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4800"/>
              <a:buFont typeface="PT Sans Narrow"/>
              <a:buNone/>
              <a:defRPr b="1" sz="48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4800"/>
              <a:buFont typeface="PT Sans Narrow"/>
              <a:buNone/>
              <a:defRPr b="1" sz="48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4800"/>
              <a:buFont typeface="PT Sans Narrow"/>
              <a:buNone/>
              <a:defRPr b="1" sz="48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4800"/>
              <a:buFont typeface="PT Sans Narrow"/>
              <a:buNone/>
              <a:defRPr b="1" sz="48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4800"/>
              <a:buFont typeface="PT Sans Narrow"/>
              <a:buNone/>
              <a:defRPr b="1" sz="48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4800"/>
              <a:buFont typeface="PT Sans Narrow"/>
              <a:buNone/>
              <a:defRPr b="1" sz="48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4800"/>
              <a:buFont typeface="PT Sans Narrow"/>
              <a:buNone/>
              <a:defRPr b="1" sz="48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4800"/>
              <a:buFont typeface="PT Sans Narrow"/>
              <a:buNone/>
              <a:defRPr b="1" sz="48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415600" y="1688433"/>
            <a:ext cx="11360700" cy="4403700"/>
          </a:xfrm>
          <a:prstGeom prst="rect">
            <a:avLst/>
          </a:prstGeom>
          <a:noFill/>
          <a:ln>
            <a:noFill/>
          </a:ln>
        </p:spPr>
        <p:txBody>
          <a:bodyPr anchorCtr="0" anchor="t" bIns="121900" lIns="121900" spcFirstLastPara="1" rIns="121900" wrap="square" tIns="121900">
            <a:noAutofit/>
          </a:bodyPr>
          <a:lstStyle>
            <a:lvl1pPr indent="-381000" lvl="0" marL="457200">
              <a:lnSpc>
                <a:spcPct val="115000"/>
              </a:lnSpc>
              <a:spcBef>
                <a:spcPts val="0"/>
              </a:spcBef>
              <a:spcAft>
                <a:spcPts val="0"/>
              </a:spcAft>
              <a:buClr>
                <a:schemeClr val="dk2"/>
              </a:buClr>
              <a:buSzPts val="2400"/>
              <a:buFont typeface="Open Sans"/>
              <a:buChar char="●"/>
              <a:defRPr sz="2400">
                <a:solidFill>
                  <a:schemeClr val="dk2"/>
                </a:solidFill>
                <a:latin typeface="Open Sans"/>
                <a:ea typeface="Open Sans"/>
                <a:cs typeface="Open Sans"/>
                <a:sym typeface="Open Sans"/>
              </a:defRPr>
            </a:lvl1pPr>
            <a:lvl2pPr indent="-349250" lvl="1" marL="9144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2pPr>
            <a:lvl3pPr indent="-349250" lvl="2" marL="13716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3pPr>
            <a:lvl4pPr indent="-349250" lvl="3" marL="18288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4pPr>
            <a:lvl5pPr indent="-349250" lvl="4" marL="22860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5pPr>
            <a:lvl6pPr indent="-349250" lvl="5" marL="27432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6pPr>
            <a:lvl7pPr indent="-349250" lvl="6" marL="32004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7pPr>
            <a:lvl8pPr indent="-349250" lvl="7" marL="36576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8pPr>
            <a:lvl9pPr indent="-349250" lvl="8" marL="4114800">
              <a:lnSpc>
                <a:spcPct val="115000"/>
              </a:lnSpc>
              <a:spcBef>
                <a:spcPts val="2100"/>
              </a:spcBef>
              <a:spcAft>
                <a:spcPts val="2100"/>
              </a:spcAft>
              <a:buClr>
                <a:schemeClr val="dk2"/>
              </a:buClr>
              <a:buSzPts val="1900"/>
              <a:buFont typeface="Open Sans"/>
              <a:buChar char="■"/>
              <a:defRPr sz="1900">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latin typeface="Open Sans"/>
                <a:ea typeface="Open Sans"/>
                <a:cs typeface="Open Sans"/>
                <a:sym typeface="Open Sans"/>
              </a:defRPr>
            </a:lvl1pPr>
            <a:lvl2pPr lvl="1" algn="r">
              <a:buNone/>
              <a:defRPr sz="1300">
                <a:solidFill>
                  <a:schemeClr val="dk2"/>
                </a:solidFill>
                <a:latin typeface="Open Sans"/>
                <a:ea typeface="Open Sans"/>
                <a:cs typeface="Open Sans"/>
                <a:sym typeface="Open Sans"/>
              </a:defRPr>
            </a:lvl2pPr>
            <a:lvl3pPr lvl="2" algn="r">
              <a:buNone/>
              <a:defRPr sz="1300">
                <a:solidFill>
                  <a:schemeClr val="dk2"/>
                </a:solidFill>
                <a:latin typeface="Open Sans"/>
                <a:ea typeface="Open Sans"/>
                <a:cs typeface="Open Sans"/>
                <a:sym typeface="Open Sans"/>
              </a:defRPr>
            </a:lvl3pPr>
            <a:lvl4pPr lvl="3" algn="r">
              <a:buNone/>
              <a:defRPr sz="1300">
                <a:solidFill>
                  <a:schemeClr val="dk2"/>
                </a:solidFill>
                <a:latin typeface="Open Sans"/>
                <a:ea typeface="Open Sans"/>
                <a:cs typeface="Open Sans"/>
                <a:sym typeface="Open Sans"/>
              </a:defRPr>
            </a:lvl4pPr>
            <a:lvl5pPr lvl="4" algn="r">
              <a:buNone/>
              <a:defRPr sz="1300">
                <a:solidFill>
                  <a:schemeClr val="dk2"/>
                </a:solidFill>
                <a:latin typeface="Open Sans"/>
                <a:ea typeface="Open Sans"/>
                <a:cs typeface="Open Sans"/>
                <a:sym typeface="Open Sans"/>
              </a:defRPr>
            </a:lvl5pPr>
            <a:lvl6pPr lvl="5" algn="r">
              <a:buNone/>
              <a:defRPr sz="1300">
                <a:solidFill>
                  <a:schemeClr val="dk2"/>
                </a:solidFill>
                <a:latin typeface="Open Sans"/>
                <a:ea typeface="Open Sans"/>
                <a:cs typeface="Open Sans"/>
                <a:sym typeface="Open Sans"/>
              </a:defRPr>
            </a:lvl6pPr>
            <a:lvl7pPr lvl="6" algn="r">
              <a:buNone/>
              <a:defRPr sz="1300">
                <a:solidFill>
                  <a:schemeClr val="dk2"/>
                </a:solidFill>
                <a:latin typeface="Open Sans"/>
                <a:ea typeface="Open Sans"/>
                <a:cs typeface="Open Sans"/>
                <a:sym typeface="Open Sans"/>
              </a:defRPr>
            </a:lvl7pPr>
            <a:lvl8pPr lvl="7" algn="r">
              <a:buNone/>
              <a:defRPr sz="1300">
                <a:solidFill>
                  <a:schemeClr val="dk2"/>
                </a:solidFill>
                <a:latin typeface="Open Sans"/>
                <a:ea typeface="Open Sans"/>
                <a:cs typeface="Open Sans"/>
                <a:sym typeface="Open Sans"/>
              </a:defRPr>
            </a:lvl8pPr>
            <a:lvl9pPr lvl="8" algn="r">
              <a:buNone/>
              <a:defRPr sz="13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9.jp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omments" Target="../comments/commen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2.xml"/><Relationship Id="rId4" Type="http://schemas.openxmlformats.org/officeDocument/2006/relationships/image" Target="../media/image4.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www.ncbi.nlm.nih.gov/pubmed/19608162" TargetMode="External"/><Relationship Id="rId4" Type="http://schemas.openxmlformats.org/officeDocument/2006/relationships/hyperlink" Target="http://www.ncbi.nlm.nih.gov/pubmed/24637143" TargetMode="External"/><Relationship Id="rId5" Type="http://schemas.openxmlformats.org/officeDocument/2006/relationships/hyperlink" Target="http://www.ncbi.nlm.nih.gov/pubmed/28603299" TargetMode="External"/><Relationship Id="rId6" Type="http://schemas.openxmlformats.org/officeDocument/2006/relationships/hyperlink" Target="https://doi.org/10.1093/jnci/djy225" TargetMode="External"/><Relationship Id="rId7" Type="http://schemas.openxmlformats.org/officeDocument/2006/relationships/hyperlink" Target="https://doi.org/10.1016/S0002-9378(99)70202-4" TargetMode="External"/><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i.org/10.1093/jnci/djy225" TargetMode="External"/><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i.org/10.1093/jnci/djy225" TargetMode="External"/><Relationship Id="rId4" Type="http://schemas.openxmlformats.org/officeDocument/2006/relationships/image" Target="../media/image4.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415600" y="1086400"/>
            <a:ext cx="11428500" cy="1256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sz="5000"/>
              <a:t>Evaluating the performance of an artificial intelligence classifier on a colposcopy population</a:t>
            </a:r>
            <a:endParaRPr sz="5000"/>
          </a:p>
        </p:txBody>
      </p:sp>
      <p:sp>
        <p:nvSpPr>
          <p:cNvPr id="79" name="Google Shape;79;p15"/>
          <p:cNvSpPr txBox="1"/>
          <p:nvPr>
            <p:ph idx="4294967295" type="subTitle"/>
          </p:nvPr>
        </p:nvSpPr>
        <p:spPr>
          <a:xfrm>
            <a:off x="2585525" y="3993725"/>
            <a:ext cx="6870000" cy="1056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2400">
                <a:solidFill>
                  <a:srgbClr val="FFFFFF"/>
                </a:solidFill>
              </a:rPr>
              <a:t>W Homola</a:t>
            </a:r>
            <a:r>
              <a:rPr baseline="30000" lang="en-US" sz="2400">
                <a:solidFill>
                  <a:srgbClr val="FFFFFF"/>
                </a:solidFill>
              </a:rPr>
              <a:t>1</a:t>
            </a:r>
            <a:r>
              <a:rPr lang="en-US" sz="2400">
                <a:solidFill>
                  <a:srgbClr val="FFFFFF"/>
                </a:solidFill>
              </a:rPr>
              <a:t>, G Głąb</a:t>
            </a:r>
            <a:r>
              <a:rPr baseline="30000" lang="en-US" sz="2400">
                <a:solidFill>
                  <a:srgbClr val="FFFFFF"/>
                </a:solidFill>
              </a:rPr>
              <a:t>2</a:t>
            </a:r>
            <a:r>
              <a:rPr lang="en-US" sz="2400">
                <a:solidFill>
                  <a:srgbClr val="FFFFFF"/>
                </a:solidFill>
              </a:rPr>
              <a:t>, Z Wróbel</a:t>
            </a:r>
            <a:r>
              <a:rPr baseline="30000" lang="en-US" sz="2400">
                <a:solidFill>
                  <a:srgbClr val="FFFFFF"/>
                </a:solidFill>
              </a:rPr>
              <a:t>3</a:t>
            </a:r>
            <a:r>
              <a:rPr lang="en-US" sz="2400">
                <a:solidFill>
                  <a:srgbClr val="FFFFFF"/>
                </a:solidFill>
              </a:rPr>
              <a:t>, Y Misrahi</a:t>
            </a:r>
            <a:r>
              <a:rPr baseline="30000" lang="en-US" sz="2400">
                <a:solidFill>
                  <a:srgbClr val="FFFFFF"/>
                </a:solidFill>
              </a:rPr>
              <a:t>4</a:t>
            </a:r>
            <a:r>
              <a:rPr lang="en-US" sz="2400">
                <a:solidFill>
                  <a:srgbClr val="FFFFFF"/>
                </a:solidFill>
              </a:rPr>
              <a:t>, R Nissim</a:t>
            </a:r>
            <a:r>
              <a:rPr baseline="30000" lang="en-US" sz="2400">
                <a:solidFill>
                  <a:srgbClr val="FFFFFF"/>
                </a:solidFill>
              </a:rPr>
              <a:t>4</a:t>
            </a:r>
            <a:r>
              <a:rPr lang="en-US" sz="2400">
                <a:solidFill>
                  <a:srgbClr val="FFFFFF"/>
                </a:solidFill>
              </a:rPr>
              <a:t>, C Sebag</a:t>
            </a:r>
            <a:r>
              <a:rPr baseline="30000" lang="en-US" sz="2400">
                <a:solidFill>
                  <a:srgbClr val="FFFFFF"/>
                </a:solidFill>
              </a:rPr>
              <a:t>4</a:t>
            </a:r>
            <a:r>
              <a:rPr lang="en-US" sz="2400">
                <a:solidFill>
                  <a:srgbClr val="FFFFFF"/>
                </a:solidFill>
              </a:rPr>
              <a:t>, J Mink</a:t>
            </a:r>
            <a:r>
              <a:rPr baseline="30000" lang="en-US" sz="2400">
                <a:solidFill>
                  <a:srgbClr val="FFFFFF"/>
                </a:solidFill>
              </a:rPr>
              <a:t>4</a:t>
            </a:r>
            <a:r>
              <a:rPr lang="en-US" sz="2400">
                <a:solidFill>
                  <a:srgbClr val="FFFFFF"/>
                </a:solidFill>
              </a:rPr>
              <a:t>, D Levitz</a:t>
            </a:r>
            <a:r>
              <a:rPr baseline="30000" lang="en-US" sz="2400">
                <a:solidFill>
                  <a:srgbClr val="FFFFFF"/>
                </a:solidFill>
              </a:rPr>
              <a:t>4</a:t>
            </a:r>
            <a:r>
              <a:rPr lang="en-US" sz="2400">
                <a:solidFill>
                  <a:srgbClr val="FFFFFF"/>
                </a:solidFill>
              </a:rPr>
              <a:t>, M Zimmer</a:t>
            </a:r>
            <a:r>
              <a:rPr baseline="30000" lang="en-US" sz="2400">
                <a:solidFill>
                  <a:srgbClr val="FFFFFF"/>
                </a:solidFill>
              </a:rPr>
              <a:t>1</a:t>
            </a:r>
            <a:endParaRPr baseline="30000" sz="2400">
              <a:solidFill>
                <a:srgbClr val="FFFFFF"/>
              </a:solidFill>
            </a:endParaRPr>
          </a:p>
          <a:p>
            <a:pPr indent="0" lvl="0" marL="0" rtl="0" algn="ctr">
              <a:lnSpc>
                <a:spcPct val="90000"/>
              </a:lnSpc>
              <a:spcBef>
                <a:spcPts val="1000"/>
              </a:spcBef>
              <a:spcAft>
                <a:spcPts val="2100"/>
              </a:spcAft>
              <a:buClr>
                <a:schemeClr val="dk1"/>
              </a:buClr>
              <a:buSzPts val="2400"/>
              <a:buNone/>
            </a:pPr>
            <a:r>
              <a:t/>
            </a:r>
            <a:endParaRPr>
              <a:solidFill>
                <a:srgbClr val="FFFFFF"/>
              </a:solidFill>
            </a:endParaRPr>
          </a:p>
        </p:txBody>
      </p:sp>
      <p:sp>
        <p:nvSpPr>
          <p:cNvPr id="80" name="Google Shape;80;p15"/>
          <p:cNvSpPr txBox="1"/>
          <p:nvPr>
            <p:ph idx="4294967295" type="subTitle"/>
          </p:nvPr>
        </p:nvSpPr>
        <p:spPr>
          <a:xfrm>
            <a:off x="2594225" y="5432400"/>
            <a:ext cx="8257800" cy="142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1600">
                <a:solidFill>
                  <a:srgbClr val="FFFFFF"/>
                </a:solidFill>
              </a:rPr>
              <a:t>1. Uniwersytecki Szpital Kliniczny we Wrocławiu, Wrocław, Poland</a:t>
            </a:r>
            <a:endParaRPr sz="1600">
              <a:solidFill>
                <a:srgbClr val="FFFFFF"/>
              </a:solidFill>
            </a:endParaRPr>
          </a:p>
          <a:p>
            <a:pPr indent="0" lvl="0" marL="0" rtl="0" algn="l">
              <a:lnSpc>
                <a:spcPct val="90000"/>
              </a:lnSpc>
              <a:spcBef>
                <a:spcPts val="0"/>
              </a:spcBef>
              <a:spcAft>
                <a:spcPts val="0"/>
              </a:spcAft>
              <a:buClr>
                <a:schemeClr val="dk1"/>
              </a:buClr>
              <a:buSzPts val="2400"/>
              <a:buNone/>
            </a:pPr>
            <a:r>
              <a:rPr lang="en-US" sz="1600">
                <a:solidFill>
                  <a:srgbClr val="FFFFFF"/>
                </a:solidFill>
              </a:rPr>
              <a:t>2. Centrum Diagnostyki Ginekologiczno, Opole, Poland</a:t>
            </a:r>
            <a:endParaRPr sz="1600">
              <a:solidFill>
                <a:srgbClr val="FFFFFF"/>
              </a:solidFill>
            </a:endParaRPr>
          </a:p>
          <a:p>
            <a:pPr indent="0" lvl="0" marL="0" rtl="0" algn="l">
              <a:lnSpc>
                <a:spcPct val="90000"/>
              </a:lnSpc>
              <a:spcBef>
                <a:spcPts val="0"/>
              </a:spcBef>
              <a:spcAft>
                <a:spcPts val="0"/>
              </a:spcAft>
              <a:buClr>
                <a:schemeClr val="dk1"/>
              </a:buClr>
              <a:buSzPts val="2400"/>
              <a:buNone/>
            </a:pPr>
            <a:r>
              <a:rPr lang="en-US" sz="1600">
                <a:solidFill>
                  <a:srgbClr val="FFFFFF"/>
                </a:solidFill>
              </a:rPr>
              <a:t>3. „Medi-Lab” s.c. Wróbel i Wspólnicy, </a:t>
            </a:r>
            <a:r>
              <a:rPr lang="en-US" sz="1600">
                <a:solidFill>
                  <a:srgbClr val="FFFFFF"/>
                </a:solidFill>
              </a:rPr>
              <a:t>Ś</a:t>
            </a:r>
            <a:r>
              <a:rPr lang="en-US" sz="1600">
                <a:solidFill>
                  <a:srgbClr val="FFFFFF"/>
                </a:solidFill>
              </a:rPr>
              <a:t>widnica, Poland</a:t>
            </a:r>
            <a:endParaRPr sz="1600">
              <a:solidFill>
                <a:srgbClr val="FFFFFF"/>
              </a:solidFill>
            </a:endParaRPr>
          </a:p>
          <a:p>
            <a:pPr indent="0" lvl="0" marL="0" rtl="0" algn="l">
              <a:lnSpc>
                <a:spcPct val="90000"/>
              </a:lnSpc>
              <a:spcBef>
                <a:spcPts val="0"/>
              </a:spcBef>
              <a:spcAft>
                <a:spcPts val="0"/>
              </a:spcAft>
              <a:buClr>
                <a:schemeClr val="dk1"/>
              </a:buClr>
              <a:buSzPts val="2400"/>
              <a:buNone/>
            </a:pPr>
            <a:r>
              <a:rPr lang="en-US" sz="1600">
                <a:solidFill>
                  <a:srgbClr val="FFFFFF"/>
                </a:solidFill>
              </a:rPr>
              <a:t>4. MobileODT Ltd., Tel Aviv, Israel</a:t>
            </a:r>
            <a:endParaRPr sz="16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415600" y="593367"/>
            <a:ext cx="11360700" cy="943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Reconfiguring AVE on Digital Images</a:t>
            </a:r>
            <a:endParaRPr/>
          </a:p>
        </p:txBody>
      </p:sp>
      <p:sp>
        <p:nvSpPr>
          <p:cNvPr id="164" name="Google Shape;164;p24"/>
          <p:cNvSpPr txBox="1"/>
          <p:nvPr>
            <p:ph idx="1" type="body"/>
          </p:nvPr>
        </p:nvSpPr>
        <p:spPr>
          <a:xfrm>
            <a:off x="415600" y="1688433"/>
            <a:ext cx="11360700" cy="4403700"/>
          </a:xfrm>
          <a:prstGeom prst="rect">
            <a:avLst/>
          </a:prstGeom>
        </p:spPr>
        <p:txBody>
          <a:bodyPr anchorCtr="0" anchor="t" bIns="121900" lIns="121900" spcFirstLastPara="1" rIns="121900" wrap="square" tIns="121900">
            <a:noAutofit/>
          </a:bodyPr>
          <a:lstStyle/>
          <a:p>
            <a:pPr indent="-381000" lvl="0" marL="457200" rtl="0" algn="l">
              <a:lnSpc>
                <a:spcPct val="150000"/>
              </a:lnSpc>
              <a:spcBef>
                <a:spcPts val="0"/>
              </a:spcBef>
              <a:spcAft>
                <a:spcPts val="0"/>
              </a:spcAft>
              <a:buSzPts val="2400"/>
              <a:buChar char="●"/>
            </a:pPr>
            <a:r>
              <a:rPr lang="en-US" sz="2400"/>
              <a:t>2 phases: classifier training, and classifier validation</a:t>
            </a:r>
            <a:endParaRPr sz="2400"/>
          </a:p>
          <a:p>
            <a:pPr indent="-381000" lvl="0" marL="457200" rtl="0" algn="l">
              <a:lnSpc>
                <a:spcPct val="150000"/>
              </a:lnSpc>
              <a:spcBef>
                <a:spcPts val="0"/>
              </a:spcBef>
              <a:spcAft>
                <a:spcPts val="0"/>
              </a:spcAft>
              <a:buSzPts val="2400"/>
              <a:buChar char="●"/>
            </a:pPr>
            <a:r>
              <a:rPr lang="en-US" sz="2400"/>
              <a:t>Computer trained algorithm: histopathology + labels,</a:t>
            </a:r>
            <a:endParaRPr sz="2400"/>
          </a:p>
          <a:p>
            <a:pPr indent="-381000" lvl="0" marL="457200" rtl="0" algn="l">
              <a:lnSpc>
                <a:spcPct val="150000"/>
              </a:lnSpc>
              <a:spcBef>
                <a:spcPts val="0"/>
              </a:spcBef>
              <a:spcAft>
                <a:spcPts val="0"/>
              </a:spcAft>
              <a:buSzPts val="2400"/>
              <a:buChar char="●"/>
            </a:pPr>
            <a:r>
              <a:rPr lang="en-US" sz="2400"/>
              <a:t>Emphasize and de-emphasize features,</a:t>
            </a:r>
            <a:endParaRPr sz="2400"/>
          </a:p>
          <a:p>
            <a:pPr indent="-381000" lvl="1" marL="914400" rtl="0" algn="l">
              <a:lnSpc>
                <a:spcPct val="150000"/>
              </a:lnSpc>
              <a:spcBef>
                <a:spcPts val="0"/>
              </a:spcBef>
              <a:spcAft>
                <a:spcPts val="0"/>
              </a:spcAft>
              <a:buSzPts val="2400"/>
              <a:buChar char="○"/>
            </a:pPr>
            <a:r>
              <a:rPr lang="en-US" sz="2400"/>
              <a:t>Emphasized features: i.e. acetowhitening,</a:t>
            </a:r>
            <a:endParaRPr sz="2400"/>
          </a:p>
          <a:p>
            <a:pPr indent="-381000" lvl="1" marL="914400" rtl="0" algn="l">
              <a:lnSpc>
                <a:spcPct val="150000"/>
              </a:lnSpc>
              <a:spcBef>
                <a:spcPts val="0"/>
              </a:spcBef>
              <a:spcAft>
                <a:spcPts val="0"/>
              </a:spcAft>
              <a:buSzPts val="2400"/>
              <a:buChar char="○"/>
            </a:pPr>
            <a:r>
              <a:rPr lang="en-US" sz="2400"/>
              <a:t>De-emphasized features: i.e. speculum color</a:t>
            </a:r>
            <a:endParaRPr sz="2400"/>
          </a:p>
          <a:p>
            <a:pPr indent="-381000" lvl="0" marL="457200" rtl="0" algn="l">
              <a:lnSpc>
                <a:spcPct val="150000"/>
              </a:lnSpc>
              <a:spcBef>
                <a:spcPts val="0"/>
              </a:spcBef>
              <a:spcAft>
                <a:spcPts val="0"/>
              </a:spcAft>
              <a:buSzPts val="2400"/>
              <a:buChar char="●"/>
            </a:pPr>
            <a:r>
              <a:rPr lang="en-US"/>
              <a:t>Machine learning is dynamic- the more data that is inputted, the more accurate and robust it becomes </a:t>
            </a:r>
            <a:endParaRPr/>
          </a:p>
        </p:txBody>
      </p:sp>
      <p:pic>
        <p:nvPicPr>
          <p:cNvPr id="165" name="Google Shape;165;p24"/>
          <p:cNvPicPr preferRelativeResize="0"/>
          <p:nvPr/>
        </p:nvPicPr>
        <p:blipFill rotWithShape="1">
          <a:blip r:embed="rId3">
            <a:alphaModFix/>
          </a:blip>
          <a:srcRect b="0" l="0" r="14566" t="8734"/>
          <a:stretch/>
        </p:blipFill>
        <p:spPr>
          <a:xfrm>
            <a:off x="11018825" y="39600"/>
            <a:ext cx="1132500" cy="1209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415600" y="593367"/>
            <a:ext cx="11360700" cy="943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Reconfiguring AVE on Digital Images</a:t>
            </a:r>
            <a:endParaRPr/>
          </a:p>
        </p:txBody>
      </p:sp>
      <p:pic>
        <p:nvPicPr>
          <p:cNvPr id="171" name="Google Shape;171;p25"/>
          <p:cNvPicPr preferRelativeResize="0"/>
          <p:nvPr/>
        </p:nvPicPr>
        <p:blipFill>
          <a:blip r:embed="rId3">
            <a:alphaModFix/>
          </a:blip>
          <a:stretch>
            <a:fillRect/>
          </a:stretch>
        </p:blipFill>
        <p:spPr>
          <a:xfrm>
            <a:off x="305225" y="3339575"/>
            <a:ext cx="1732003" cy="2309329"/>
          </a:xfrm>
          <a:prstGeom prst="rect">
            <a:avLst/>
          </a:prstGeom>
          <a:noFill/>
          <a:ln>
            <a:noFill/>
          </a:ln>
        </p:spPr>
      </p:pic>
      <p:pic>
        <p:nvPicPr>
          <p:cNvPr id="172" name="Google Shape;172;p25"/>
          <p:cNvPicPr preferRelativeResize="0"/>
          <p:nvPr/>
        </p:nvPicPr>
        <p:blipFill rotWithShape="1">
          <a:blip r:embed="rId3">
            <a:alphaModFix/>
          </a:blip>
          <a:srcRect b="28787" l="12633" r="22045" t="9593"/>
          <a:stretch/>
        </p:blipFill>
        <p:spPr>
          <a:xfrm>
            <a:off x="2834175" y="3561175"/>
            <a:ext cx="1131325" cy="1422900"/>
          </a:xfrm>
          <a:prstGeom prst="rect">
            <a:avLst/>
          </a:prstGeom>
          <a:noFill/>
          <a:ln>
            <a:noFill/>
          </a:ln>
        </p:spPr>
      </p:pic>
      <p:pic>
        <p:nvPicPr>
          <p:cNvPr id="173" name="Google Shape;173;p25"/>
          <p:cNvPicPr preferRelativeResize="0"/>
          <p:nvPr/>
        </p:nvPicPr>
        <p:blipFill>
          <a:blip r:embed="rId4">
            <a:alphaModFix/>
          </a:blip>
          <a:stretch>
            <a:fillRect/>
          </a:stretch>
        </p:blipFill>
        <p:spPr>
          <a:xfrm>
            <a:off x="4762449" y="3561174"/>
            <a:ext cx="4036151" cy="1866125"/>
          </a:xfrm>
          <a:prstGeom prst="rect">
            <a:avLst/>
          </a:prstGeom>
          <a:noFill/>
          <a:ln>
            <a:noFill/>
          </a:ln>
        </p:spPr>
      </p:pic>
      <p:sp>
        <p:nvSpPr>
          <p:cNvPr id="174" name="Google Shape;174;p25"/>
          <p:cNvSpPr/>
          <p:nvPr/>
        </p:nvSpPr>
        <p:spPr>
          <a:xfrm>
            <a:off x="9622100" y="3103975"/>
            <a:ext cx="116700" cy="1325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9622100" y="3256375"/>
            <a:ext cx="116700" cy="1325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a:off x="9622100" y="3408775"/>
            <a:ext cx="116700" cy="1325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9622100" y="3561175"/>
            <a:ext cx="116700" cy="1325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a:off x="9622100" y="3713575"/>
            <a:ext cx="116700" cy="1325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p:nvPr/>
        </p:nvSpPr>
        <p:spPr>
          <a:xfrm>
            <a:off x="9622100" y="3865975"/>
            <a:ext cx="116700" cy="1325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5"/>
          <p:cNvSpPr/>
          <p:nvPr/>
        </p:nvSpPr>
        <p:spPr>
          <a:xfrm>
            <a:off x="9622100" y="4018375"/>
            <a:ext cx="116700" cy="1325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5"/>
          <p:cNvSpPr/>
          <p:nvPr/>
        </p:nvSpPr>
        <p:spPr>
          <a:xfrm>
            <a:off x="9622100" y="4170775"/>
            <a:ext cx="116700" cy="1325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a:off x="9622100" y="4323175"/>
            <a:ext cx="116700" cy="1325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9622100" y="4475575"/>
            <a:ext cx="116700" cy="1325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txBox="1"/>
          <p:nvPr/>
        </p:nvSpPr>
        <p:spPr>
          <a:xfrm>
            <a:off x="359725" y="5832200"/>
            <a:ext cx="1677600" cy="35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Original image</a:t>
            </a:r>
            <a:endParaRPr>
              <a:latin typeface="Calibri"/>
              <a:ea typeface="Calibri"/>
              <a:cs typeface="Calibri"/>
              <a:sym typeface="Calibri"/>
            </a:endParaRPr>
          </a:p>
        </p:txBody>
      </p:sp>
      <p:sp>
        <p:nvSpPr>
          <p:cNvPr id="185" name="Google Shape;185;p25"/>
          <p:cNvSpPr txBox="1"/>
          <p:nvPr/>
        </p:nvSpPr>
        <p:spPr>
          <a:xfrm>
            <a:off x="2713450" y="5812525"/>
            <a:ext cx="1959000" cy="60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Cropped, resized </a:t>
            </a:r>
            <a:r>
              <a:rPr lang="en-US">
                <a:latin typeface="Calibri"/>
                <a:ea typeface="Calibri"/>
                <a:cs typeface="Calibri"/>
                <a:sym typeface="Calibri"/>
              </a:rPr>
              <a:t>image (200x200 pixels)</a:t>
            </a:r>
            <a:endParaRPr>
              <a:latin typeface="Calibri"/>
              <a:ea typeface="Calibri"/>
              <a:cs typeface="Calibri"/>
              <a:sym typeface="Calibri"/>
            </a:endParaRPr>
          </a:p>
        </p:txBody>
      </p:sp>
      <p:sp>
        <p:nvSpPr>
          <p:cNvPr id="186" name="Google Shape;186;p25"/>
          <p:cNvSpPr txBox="1"/>
          <p:nvPr/>
        </p:nvSpPr>
        <p:spPr>
          <a:xfrm>
            <a:off x="9087950" y="5857225"/>
            <a:ext cx="1353000" cy="35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Feature vector</a:t>
            </a:r>
            <a:endParaRPr>
              <a:latin typeface="Calibri"/>
              <a:ea typeface="Calibri"/>
              <a:cs typeface="Calibri"/>
              <a:sym typeface="Calibri"/>
            </a:endParaRPr>
          </a:p>
        </p:txBody>
      </p:sp>
      <p:sp>
        <p:nvSpPr>
          <p:cNvPr id="187" name="Google Shape;187;p25"/>
          <p:cNvSpPr txBox="1"/>
          <p:nvPr/>
        </p:nvSpPr>
        <p:spPr>
          <a:xfrm>
            <a:off x="5326275" y="5832200"/>
            <a:ext cx="2599200" cy="35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Convolutional neural network</a:t>
            </a:r>
            <a:endParaRPr>
              <a:latin typeface="Calibri"/>
              <a:ea typeface="Calibri"/>
              <a:cs typeface="Calibri"/>
              <a:sym typeface="Calibri"/>
            </a:endParaRPr>
          </a:p>
          <a:p>
            <a:pPr indent="0" lvl="0" marL="0" rtl="0" algn="ctr">
              <a:spcBef>
                <a:spcPts val="0"/>
              </a:spcBef>
              <a:spcAft>
                <a:spcPts val="0"/>
              </a:spcAft>
              <a:buNone/>
            </a:pPr>
            <a:r>
              <a:rPr lang="en-US">
                <a:latin typeface="Calibri"/>
                <a:ea typeface="Calibri"/>
                <a:cs typeface="Calibri"/>
                <a:sym typeface="Calibri"/>
              </a:rPr>
              <a:t>(black box)</a:t>
            </a:r>
            <a:endParaRPr>
              <a:latin typeface="Calibri"/>
              <a:ea typeface="Calibri"/>
              <a:cs typeface="Calibri"/>
              <a:sym typeface="Calibri"/>
            </a:endParaRPr>
          </a:p>
        </p:txBody>
      </p:sp>
      <p:sp>
        <p:nvSpPr>
          <p:cNvPr id="188" name="Google Shape;188;p25"/>
          <p:cNvSpPr/>
          <p:nvPr/>
        </p:nvSpPr>
        <p:spPr>
          <a:xfrm>
            <a:off x="11383425" y="4327825"/>
            <a:ext cx="116700" cy="972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txBox="1"/>
          <p:nvPr/>
        </p:nvSpPr>
        <p:spPr>
          <a:xfrm>
            <a:off x="11034750" y="5816450"/>
            <a:ext cx="960000" cy="54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Prediction score</a:t>
            </a:r>
            <a:endParaRPr>
              <a:latin typeface="Calibri"/>
              <a:ea typeface="Calibri"/>
              <a:cs typeface="Calibri"/>
              <a:sym typeface="Calibri"/>
            </a:endParaRPr>
          </a:p>
        </p:txBody>
      </p:sp>
      <p:cxnSp>
        <p:nvCxnSpPr>
          <p:cNvPr id="190" name="Google Shape;190;p25"/>
          <p:cNvCxnSpPr/>
          <p:nvPr/>
        </p:nvCxnSpPr>
        <p:spPr>
          <a:xfrm>
            <a:off x="2037225" y="6088250"/>
            <a:ext cx="699000" cy="0"/>
          </a:xfrm>
          <a:prstGeom prst="straightConnector1">
            <a:avLst/>
          </a:prstGeom>
          <a:noFill/>
          <a:ln cap="flat" cmpd="sng" w="19050">
            <a:solidFill>
              <a:schemeClr val="dk2"/>
            </a:solidFill>
            <a:prstDash val="solid"/>
            <a:round/>
            <a:headEnd len="med" w="med" type="none"/>
            <a:tailEnd len="med" w="med" type="triangle"/>
          </a:ln>
        </p:spPr>
      </p:cxnSp>
      <p:cxnSp>
        <p:nvCxnSpPr>
          <p:cNvPr id="191" name="Google Shape;191;p25"/>
          <p:cNvCxnSpPr/>
          <p:nvPr/>
        </p:nvCxnSpPr>
        <p:spPr>
          <a:xfrm>
            <a:off x="4585363" y="6088250"/>
            <a:ext cx="699000" cy="0"/>
          </a:xfrm>
          <a:prstGeom prst="straightConnector1">
            <a:avLst/>
          </a:prstGeom>
          <a:noFill/>
          <a:ln cap="flat" cmpd="sng" w="19050">
            <a:solidFill>
              <a:schemeClr val="dk2"/>
            </a:solidFill>
            <a:prstDash val="solid"/>
            <a:round/>
            <a:headEnd len="med" w="med" type="none"/>
            <a:tailEnd len="med" w="med" type="triangle"/>
          </a:ln>
        </p:spPr>
      </p:cxnSp>
      <p:cxnSp>
        <p:nvCxnSpPr>
          <p:cNvPr id="192" name="Google Shape;192;p25"/>
          <p:cNvCxnSpPr/>
          <p:nvPr/>
        </p:nvCxnSpPr>
        <p:spPr>
          <a:xfrm>
            <a:off x="8323975" y="6088250"/>
            <a:ext cx="699000" cy="0"/>
          </a:xfrm>
          <a:prstGeom prst="straightConnector1">
            <a:avLst/>
          </a:prstGeom>
          <a:noFill/>
          <a:ln cap="flat" cmpd="sng" w="19050">
            <a:solidFill>
              <a:schemeClr val="dk2"/>
            </a:solidFill>
            <a:prstDash val="solid"/>
            <a:round/>
            <a:headEnd len="med" w="med" type="none"/>
            <a:tailEnd len="med" w="med" type="triangle"/>
          </a:ln>
        </p:spPr>
      </p:cxnSp>
      <p:cxnSp>
        <p:nvCxnSpPr>
          <p:cNvPr id="193" name="Google Shape;193;p25"/>
          <p:cNvCxnSpPr/>
          <p:nvPr/>
        </p:nvCxnSpPr>
        <p:spPr>
          <a:xfrm>
            <a:off x="10387775" y="6088250"/>
            <a:ext cx="699000" cy="0"/>
          </a:xfrm>
          <a:prstGeom prst="straightConnector1">
            <a:avLst/>
          </a:prstGeom>
          <a:noFill/>
          <a:ln cap="flat" cmpd="sng" w="19050">
            <a:solidFill>
              <a:schemeClr val="dk2"/>
            </a:solidFill>
            <a:prstDash val="solid"/>
            <a:round/>
            <a:headEnd len="med" w="med" type="none"/>
            <a:tailEnd len="med" w="med" type="triangle"/>
          </a:ln>
        </p:spPr>
      </p:cxnSp>
      <p:cxnSp>
        <p:nvCxnSpPr>
          <p:cNvPr id="194" name="Google Shape;194;p25"/>
          <p:cNvCxnSpPr/>
          <p:nvPr/>
        </p:nvCxnSpPr>
        <p:spPr>
          <a:xfrm>
            <a:off x="2086200" y="4376425"/>
            <a:ext cx="699000" cy="0"/>
          </a:xfrm>
          <a:prstGeom prst="straightConnector1">
            <a:avLst/>
          </a:prstGeom>
          <a:noFill/>
          <a:ln cap="flat" cmpd="sng" w="19050">
            <a:solidFill>
              <a:schemeClr val="dk2"/>
            </a:solidFill>
            <a:prstDash val="solid"/>
            <a:round/>
            <a:headEnd len="med" w="med" type="none"/>
            <a:tailEnd len="med" w="med" type="triangle"/>
          </a:ln>
        </p:spPr>
      </p:cxnSp>
      <p:cxnSp>
        <p:nvCxnSpPr>
          <p:cNvPr id="195" name="Google Shape;195;p25"/>
          <p:cNvCxnSpPr/>
          <p:nvPr/>
        </p:nvCxnSpPr>
        <p:spPr>
          <a:xfrm>
            <a:off x="4114600" y="4376425"/>
            <a:ext cx="699000" cy="0"/>
          </a:xfrm>
          <a:prstGeom prst="straightConnector1">
            <a:avLst/>
          </a:prstGeom>
          <a:noFill/>
          <a:ln cap="flat" cmpd="sng" w="19050">
            <a:solidFill>
              <a:schemeClr val="dk2"/>
            </a:solidFill>
            <a:prstDash val="solid"/>
            <a:round/>
            <a:headEnd len="med" w="med" type="none"/>
            <a:tailEnd len="med" w="med" type="triangle"/>
          </a:ln>
        </p:spPr>
      </p:cxnSp>
      <p:cxnSp>
        <p:nvCxnSpPr>
          <p:cNvPr id="196" name="Google Shape;196;p25"/>
          <p:cNvCxnSpPr/>
          <p:nvPr/>
        </p:nvCxnSpPr>
        <p:spPr>
          <a:xfrm>
            <a:off x="8798600" y="4376425"/>
            <a:ext cx="699000" cy="0"/>
          </a:xfrm>
          <a:prstGeom prst="straightConnector1">
            <a:avLst/>
          </a:prstGeom>
          <a:noFill/>
          <a:ln cap="flat" cmpd="sng" w="19050">
            <a:solidFill>
              <a:schemeClr val="dk2"/>
            </a:solidFill>
            <a:prstDash val="solid"/>
            <a:round/>
            <a:headEnd len="med" w="med" type="none"/>
            <a:tailEnd len="med" w="med" type="triangle"/>
          </a:ln>
        </p:spPr>
      </p:cxnSp>
      <p:cxnSp>
        <p:nvCxnSpPr>
          <p:cNvPr id="197" name="Google Shape;197;p25"/>
          <p:cNvCxnSpPr/>
          <p:nvPr/>
        </p:nvCxnSpPr>
        <p:spPr>
          <a:xfrm>
            <a:off x="10211613" y="4376425"/>
            <a:ext cx="699000" cy="0"/>
          </a:xfrm>
          <a:prstGeom prst="straightConnector1">
            <a:avLst/>
          </a:prstGeom>
          <a:noFill/>
          <a:ln cap="flat" cmpd="sng" w="19050">
            <a:solidFill>
              <a:schemeClr val="dk2"/>
            </a:solidFill>
            <a:prstDash val="solid"/>
            <a:round/>
            <a:headEnd len="med" w="med" type="none"/>
            <a:tailEnd len="med" w="med" type="triangle"/>
          </a:ln>
        </p:spPr>
      </p:cxnSp>
      <p:pic>
        <p:nvPicPr>
          <p:cNvPr id="198" name="Google Shape;198;p25"/>
          <p:cNvPicPr preferRelativeResize="0"/>
          <p:nvPr/>
        </p:nvPicPr>
        <p:blipFill>
          <a:blip r:embed="rId5">
            <a:alphaModFix/>
          </a:blip>
          <a:stretch>
            <a:fillRect/>
          </a:stretch>
        </p:blipFill>
        <p:spPr>
          <a:xfrm>
            <a:off x="1908800" y="1690825"/>
            <a:ext cx="7533126" cy="1279950"/>
          </a:xfrm>
          <a:prstGeom prst="rect">
            <a:avLst/>
          </a:prstGeom>
          <a:noFill/>
          <a:ln>
            <a:noFill/>
          </a:ln>
        </p:spPr>
      </p:pic>
      <p:pic>
        <p:nvPicPr>
          <p:cNvPr id="199" name="Google Shape;199;p25"/>
          <p:cNvPicPr preferRelativeResize="0"/>
          <p:nvPr/>
        </p:nvPicPr>
        <p:blipFill rotWithShape="1">
          <a:blip r:embed="rId6">
            <a:alphaModFix/>
          </a:blip>
          <a:srcRect b="0" l="0" r="14566" t="8734"/>
          <a:stretch/>
        </p:blipFill>
        <p:spPr>
          <a:xfrm>
            <a:off x="11018825" y="39600"/>
            <a:ext cx="1132500" cy="1209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6"/>
          <p:cNvSpPr txBox="1"/>
          <p:nvPr>
            <p:ph type="title"/>
          </p:nvPr>
        </p:nvSpPr>
        <p:spPr>
          <a:xfrm>
            <a:off x="415600" y="593367"/>
            <a:ext cx="11360700" cy="94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Qualifying Classifier</a:t>
            </a:r>
            <a:endParaRPr/>
          </a:p>
        </p:txBody>
      </p:sp>
      <p:sp>
        <p:nvSpPr>
          <p:cNvPr id="205" name="Google Shape;205;p26"/>
          <p:cNvSpPr txBox="1"/>
          <p:nvPr>
            <p:ph idx="1" type="body"/>
          </p:nvPr>
        </p:nvSpPr>
        <p:spPr>
          <a:xfrm>
            <a:off x="415600" y="1688433"/>
            <a:ext cx="11360700" cy="44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2200" u="sng"/>
              <a:t>Purpose</a:t>
            </a:r>
            <a:r>
              <a:rPr lang="en-US" sz="2200"/>
              <a:t>: select usable images for analysis from each patient session</a:t>
            </a:r>
            <a:endParaRPr sz="2200"/>
          </a:p>
          <a:p>
            <a:pPr indent="0" lvl="0" marL="0" rtl="0" algn="l">
              <a:lnSpc>
                <a:spcPct val="90000"/>
              </a:lnSpc>
              <a:spcBef>
                <a:spcPts val="0"/>
              </a:spcBef>
              <a:spcAft>
                <a:spcPts val="0"/>
              </a:spcAft>
              <a:buNone/>
            </a:pPr>
            <a:r>
              <a:t/>
            </a:r>
            <a:endParaRPr sz="1400"/>
          </a:p>
          <a:p>
            <a:pPr indent="-177800" lvl="0" marL="228600" rtl="0" algn="l">
              <a:lnSpc>
                <a:spcPct val="90000"/>
              </a:lnSpc>
              <a:spcBef>
                <a:spcPts val="0"/>
              </a:spcBef>
              <a:spcAft>
                <a:spcPts val="0"/>
              </a:spcAft>
              <a:buClr>
                <a:schemeClr val="dk1"/>
              </a:buClr>
              <a:buSzPts val="2000"/>
              <a:buChar char="●"/>
            </a:pPr>
            <a:r>
              <a:rPr lang="en-US" sz="2000"/>
              <a:t>3 class classifier: excellent, usable, </a:t>
            </a:r>
            <a:r>
              <a:rPr lang="en-US" sz="2000"/>
              <a:t>background</a:t>
            </a:r>
            <a:endParaRPr sz="2000"/>
          </a:p>
          <a:p>
            <a:pPr indent="-177800" lvl="0" marL="228600" rtl="0" algn="l">
              <a:lnSpc>
                <a:spcPct val="90000"/>
              </a:lnSpc>
              <a:spcBef>
                <a:spcPts val="1000"/>
              </a:spcBef>
              <a:spcAft>
                <a:spcPts val="0"/>
              </a:spcAft>
              <a:buClr>
                <a:schemeClr val="dk1"/>
              </a:buClr>
              <a:buSzPts val="2000"/>
              <a:buChar char="●"/>
            </a:pPr>
            <a:r>
              <a:rPr lang="en-US" sz="2000"/>
              <a:t>Manual annotations</a:t>
            </a:r>
            <a:endParaRPr sz="2000"/>
          </a:p>
          <a:p>
            <a:pPr indent="-177800" lvl="0" marL="228600" rtl="0" algn="l">
              <a:lnSpc>
                <a:spcPct val="90000"/>
              </a:lnSpc>
              <a:spcBef>
                <a:spcPts val="1000"/>
              </a:spcBef>
              <a:spcAft>
                <a:spcPts val="0"/>
              </a:spcAft>
              <a:buClr>
                <a:schemeClr val="dk1"/>
              </a:buClr>
              <a:buSzPts val="2000"/>
              <a:buChar char="●"/>
            </a:pPr>
            <a:r>
              <a:rPr lang="en-US" sz="2000"/>
              <a:t>Training: 3724 images					validation: 928</a:t>
            </a:r>
            <a:endParaRPr sz="2000"/>
          </a:p>
          <a:p>
            <a:pPr indent="-177800" lvl="0" marL="228600" rtl="0" algn="l">
              <a:lnSpc>
                <a:spcPct val="90000"/>
              </a:lnSpc>
              <a:spcBef>
                <a:spcPts val="1000"/>
              </a:spcBef>
              <a:spcAft>
                <a:spcPts val="0"/>
              </a:spcAft>
              <a:buClr>
                <a:schemeClr val="dk1"/>
              </a:buClr>
              <a:buSzPts val="2000"/>
              <a:buChar char="●"/>
            </a:pPr>
            <a:r>
              <a:rPr lang="en-US" sz="2000"/>
              <a:t>AUC &gt; 0.95				(excellent vs. not excellent)</a:t>
            </a:r>
            <a:endParaRPr sz="2000"/>
          </a:p>
        </p:txBody>
      </p:sp>
      <p:pic>
        <p:nvPicPr>
          <p:cNvPr id="206" name="Google Shape;206;p26"/>
          <p:cNvPicPr preferRelativeResize="0"/>
          <p:nvPr/>
        </p:nvPicPr>
        <p:blipFill rotWithShape="1">
          <a:blip r:embed="rId3">
            <a:alphaModFix/>
          </a:blip>
          <a:srcRect b="0" l="0" r="14566" t="8734"/>
          <a:stretch/>
        </p:blipFill>
        <p:spPr>
          <a:xfrm>
            <a:off x="11018825" y="39600"/>
            <a:ext cx="1132500" cy="1209775"/>
          </a:xfrm>
          <a:prstGeom prst="rect">
            <a:avLst/>
          </a:prstGeom>
          <a:noFill/>
          <a:ln>
            <a:noFill/>
          </a:ln>
        </p:spPr>
      </p:pic>
      <p:pic>
        <p:nvPicPr>
          <p:cNvPr id="207" name="Google Shape;207;p26"/>
          <p:cNvPicPr preferRelativeResize="0"/>
          <p:nvPr/>
        </p:nvPicPr>
        <p:blipFill>
          <a:blip r:embed="rId4">
            <a:alphaModFix/>
          </a:blip>
          <a:stretch>
            <a:fillRect/>
          </a:stretch>
        </p:blipFill>
        <p:spPr>
          <a:xfrm>
            <a:off x="1787000" y="4216674"/>
            <a:ext cx="2122800" cy="2398550"/>
          </a:xfrm>
          <a:prstGeom prst="rect">
            <a:avLst/>
          </a:prstGeom>
          <a:noFill/>
          <a:ln>
            <a:noFill/>
          </a:ln>
        </p:spPr>
      </p:pic>
      <p:pic>
        <p:nvPicPr>
          <p:cNvPr id="208" name="Google Shape;208;p26"/>
          <p:cNvPicPr preferRelativeResize="0"/>
          <p:nvPr/>
        </p:nvPicPr>
        <p:blipFill>
          <a:blip r:embed="rId5">
            <a:alphaModFix/>
          </a:blip>
          <a:stretch>
            <a:fillRect/>
          </a:stretch>
        </p:blipFill>
        <p:spPr>
          <a:xfrm>
            <a:off x="5523961" y="4216675"/>
            <a:ext cx="1774266" cy="2398550"/>
          </a:xfrm>
          <a:prstGeom prst="rect">
            <a:avLst/>
          </a:prstGeom>
          <a:noFill/>
          <a:ln>
            <a:noFill/>
          </a:ln>
        </p:spPr>
      </p:pic>
      <p:pic>
        <p:nvPicPr>
          <p:cNvPr id="209" name="Google Shape;209;p26"/>
          <p:cNvPicPr preferRelativeResize="0"/>
          <p:nvPr/>
        </p:nvPicPr>
        <p:blipFill>
          <a:blip r:embed="rId6">
            <a:alphaModFix/>
          </a:blip>
          <a:stretch>
            <a:fillRect/>
          </a:stretch>
        </p:blipFill>
        <p:spPr>
          <a:xfrm>
            <a:off x="9352069" y="4216674"/>
            <a:ext cx="1811706" cy="2398549"/>
          </a:xfrm>
          <a:prstGeom prst="rect">
            <a:avLst/>
          </a:prstGeom>
          <a:noFill/>
          <a:ln>
            <a:noFill/>
          </a:ln>
        </p:spPr>
      </p:pic>
      <p:sp>
        <p:nvSpPr>
          <p:cNvPr id="210" name="Google Shape;210;p26"/>
          <p:cNvSpPr txBox="1"/>
          <p:nvPr/>
        </p:nvSpPr>
        <p:spPr>
          <a:xfrm>
            <a:off x="2282150" y="3768775"/>
            <a:ext cx="1132500" cy="4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“Excellent”</a:t>
            </a:r>
            <a:endParaRPr>
              <a:latin typeface="Open Sans"/>
              <a:ea typeface="Open Sans"/>
              <a:cs typeface="Open Sans"/>
              <a:sym typeface="Open Sans"/>
            </a:endParaRPr>
          </a:p>
        </p:txBody>
      </p:sp>
      <p:sp>
        <p:nvSpPr>
          <p:cNvPr id="211" name="Google Shape;211;p26"/>
          <p:cNvSpPr txBox="1"/>
          <p:nvPr/>
        </p:nvSpPr>
        <p:spPr>
          <a:xfrm>
            <a:off x="5962373" y="3768775"/>
            <a:ext cx="987300" cy="4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“Usable”</a:t>
            </a:r>
            <a:endParaRPr>
              <a:latin typeface="Open Sans"/>
              <a:ea typeface="Open Sans"/>
              <a:cs typeface="Open Sans"/>
              <a:sym typeface="Open Sans"/>
            </a:endParaRPr>
          </a:p>
        </p:txBody>
      </p:sp>
      <p:sp>
        <p:nvSpPr>
          <p:cNvPr id="212" name="Google Shape;212;p26"/>
          <p:cNvSpPr txBox="1"/>
          <p:nvPr/>
        </p:nvSpPr>
        <p:spPr>
          <a:xfrm>
            <a:off x="9621675" y="3768775"/>
            <a:ext cx="1330800" cy="4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“Background”</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7"/>
          <p:cNvSpPr txBox="1"/>
          <p:nvPr>
            <p:ph type="title"/>
          </p:nvPr>
        </p:nvSpPr>
        <p:spPr>
          <a:xfrm>
            <a:off x="415600" y="593367"/>
            <a:ext cx="11360700" cy="94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Arriving at a Prediction Score</a:t>
            </a:r>
            <a:endParaRPr/>
          </a:p>
        </p:txBody>
      </p:sp>
      <p:sp>
        <p:nvSpPr>
          <p:cNvPr id="218" name="Google Shape;218;p27"/>
          <p:cNvSpPr txBox="1"/>
          <p:nvPr>
            <p:ph idx="1" type="body"/>
          </p:nvPr>
        </p:nvSpPr>
        <p:spPr>
          <a:xfrm>
            <a:off x="415600" y="1688425"/>
            <a:ext cx="7900200" cy="44037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AutoNum type="arabicPeriod"/>
            </a:pPr>
            <a:r>
              <a:rPr lang="en-US"/>
              <a:t>Colposcopy session is performed with images captured</a:t>
            </a:r>
            <a:endParaRPr/>
          </a:p>
          <a:p>
            <a:pPr indent="-228600" lvl="0" marL="228600" rtl="0" algn="l">
              <a:lnSpc>
                <a:spcPct val="90000"/>
              </a:lnSpc>
              <a:spcBef>
                <a:spcPts val="1000"/>
              </a:spcBef>
              <a:spcAft>
                <a:spcPts val="0"/>
              </a:spcAft>
              <a:buClr>
                <a:schemeClr val="dk1"/>
              </a:buClr>
              <a:buSzPts val="2800"/>
              <a:buAutoNum type="arabicPeriod"/>
            </a:pPr>
            <a:r>
              <a:rPr lang="en-US"/>
              <a:t>Run AI on session images</a:t>
            </a:r>
            <a:endParaRPr/>
          </a:p>
          <a:p>
            <a:pPr indent="-482600" lvl="1" marL="1219200" rtl="0" algn="l">
              <a:lnSpc>
                <a:spcPct val="90000"/>
              </a:lnSpc>
              <a:spcBef>
                <a:spcPts val="1000"/>
              </a:spcBef>
              <a:spcAft>
                <a:spcPts val="0"/>
              </a:spcAft>
              <a:buClr>
                <a:schemeClr val="dk1"/>
              </a:buClr>
              <a:buSzPts val="2800"/>
              <a:buAutoNum type="alphaLcPeriod"/>
            </a:pPr>
            <a:r>
              <a:rPr lang="en-US"/>
              <a:t>Calculate quality score using qualifying classifier for each image</a:t>
            </a:r>
            <a:endParaRPr/>
          </a:p>
          <a:p>
            <a:pPr indent="-482600" lvl="1" marL="1219200" rtl="0" algn="l">
              <a:lnSpc>
                <a:spcPct val="90000"/>
              </a:lnSpc>
              <a:spcBef>
                <a:spcPts val="1000"/>
              </a:spcBef>
              <a:spcAft>
                <a:spcPts val="0"/>
              </a:spcAft>
              <a:buClr>
                <a:schemeClr val="dk1"/>
              </a:buClr>
              <a:buSzPts val="2800"/>
              <a:buAutoNum type="alphaLcPeriod"/>
            </a:pPr>
            <a:r>
              <a:rPr lang="en-US"/>
              <a:t>Identify region of interest on the cervix</a:t>
            </a:r>
            <a:endParaRPr>
              <a:highlight>
                <a:srgbClr val="FFFF00"/>
              </a:highlight>
            </a:endParaRPr>
          </a:p>
          <a:p>
            <a:pPr indent="-482600" lvl="1" marL="1219200" rtl="0" algn="l">
              <a:lnSpc>
                <a:spcPct val="90000"/>
              </a:lnSpc>
              <a:spcBef>
                <a:spcPts val="1000"/>
              </a:spcBef>
              <a:spcAft>
                <a:spcPts val="0"/>
              </a:spcAft>
              <a:buClr>
                <a:schemeClr val="dk1"/>
              </a:buClr>
              <a:buSzPts val="2800"/>
              <a:buAutoNum type="alphaLcPeriod"/>
            </a:pPr>
            <a:r>
              <a:rPr lang="en-US"/>
              <a:t>Calculate AVE classifier score for each “excellent” image</a:t>
            </a:r>
            <a:endParaRPr/>
          </a:p>
          <a:p>
            <a:pPr indent="-228600" lvl="0" marL="228600" rtl="0" algn="l">
              <a:lnSpc>
                <a:spcPct val="90000"/>
              </a:lnSpc>
              <a:spcBef>
                <a:spcPts val="1000"/>
              </a:spcBef>
              <a:spcAft>
                <a:spcPts val="2100"/>
              </a:spcAft>
              <a:buClr>
                <a:schemeClr val="dk1"/>
              </a:buClr>
              <a:buSzPts val="2800"/>
              <a:buAutoNum type="arabicPeriod"/>
            </a:pPr>
            <a:r>
              <a:rPr lang="en-US"/>
              <a:t>AVE result takes weighted average of all AI above to arrive at a final prediction score</a:t>
            </a:r>
            <a:endParaRPr/>
          </a:p>
        </p:txBody>
      </p:sp>
      <p:pic>
        <p:nvPicPr>
          <p:cNvPr id="219" name="Google Shape;219;p27"/>
          <p:cNvPicPr preferRelativeResize="0"/>
          <p:nvPr/>
        </p:nvPicPr>
        <p:blipFill rotWithShape="1">
          <a:blip r:embed="rId3">
            <a:alphaModFix/>
          </a:blip>
          <a:srcRect b="0" l="0" r="14566" t="8734"/>
          <a:stretch/>
        </p:blipFill>
        <p:spPr>
          <a:xfrm>
            <a:off x="11018825" y="39600"/>
            <a:ext cx="1132500" cy="1209775"/>
          </a:xfrm>
          <a:prstGeom prst="rect">
            <a:avLst/>
          </a:prstGeom>
          <a:noFill/>
          <a:ln>
            <a:noFill/>
          </a:ln>
        </p:spPr>
      </p:pic>
      <p:pic>
        <p:nvPicPr>
          <p:cNvPr id="220" name="Google Shape;220;p27"/>
          <p:cNvPicPr preferRelativeResize="0"/>
          <p:nvPr/>
        </p:nvPicPr>
        <p:blipFill>
          <a:blip r:embed="rId4">
            <a:alphaModFix/>
          </a:blip>
          <a:stretch>
            <a:fillRect/>
          </a:stretch>
        </p:blipFill>
        <p:spPr>
          <a:xfrm>
            <a:off x="8462225" y="1373710"/>
            <a:ext cx="3231900" cy="4512228"/>
          </a:xfrm>
          <a:prstGeom prst="rect">
            <a:avLst/>
          </a:prstGeom>
          <a:noFill/>
          <a:ln>
            <a:noFill/>
          </a:ln>
        </p:spPr>
      </p:pic>
      <p:sp>
        <p:nvSpPr>
          <p:cNvPr id="221" name="Google Shape;221;p27"/>
          <p:cNvSpPr txBox="1"/>
          <p:nvPr/>
        </p:nvSpPr>
        <p:spPr>
          <a:xfrm>
            <a:off x="8538425" y="6010275"/>
            <a:ext cx="3155700" cy="6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Blue corresponds to area on cervix that influenced the AVE prediction score</a:t>
            </a:r>
            <a:endParaRPr b="1">
              <a:latin typeface="Calibri"/>
              <a:ea typeface="Calibri"/>
              <a:cs typeface="Calibri"/>
              <a:sym typeface="Calibri"/>
            </a:endParaRPr>
          </a:p>
        </p:txBody>
      </p:sp>
      <p:sp>
        <p:nvSpPr>
          <p:cNvPr id="222" name="Google Shape;222;p27"/>
          <p:cNvSpPr txBox="1"/>
          <p:nvPr/>
        </p:nvSpPr>
        <p:spPr>
          <a:xfrm>
            <a:off x="8614625" y="931075"/>
            <a:ext cx="24243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Calibri"/>
                <a:ea typeface="Calibri"/>
                <a:cs typeface="Calibri"/>
                <a:sym typeface="Calibri"/>
              </a:rPr>
              <a:t>AVE activation maps</a:t>
            </a:r>
            <a:endParaRPr b="1" sz="1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pic>
        <p:nvPicPr>
          <p:cNvPr id="227" name="Google Shape;227;p28"/>
          <p:cNvPicPr preferRelativeResize="0"/>
          <p:nvPr/>
        </p:nvPicPr>
        <p:blipFill>
          <a:blip r:embed="rId3">
            <a:alphaModFix/>
          </a:blip>
          <a:stretch>
            <a:fillRect/>
          </a:stretch>
        </p:blipFill>
        <p:spPr>
          <a:xfrm>
            <a:off x="5617700" y="3889050"/>
            <a:ext cx="4382900" cy="2710100"/>
          </a:xfrm>
          <a:prstGeom prst="rect">
            <a:avLst/>
          </a:prstGeom>
          <a:noFill/>
          <a:ln>
            <a:noFill/>
          </a:ln>
        </p:spPr>
      </p:pic>
      <p:sp>
        <p:nvSpPr>
          <p:cNvPr id="228" name="Google Shape;228;p28"/>
          <p:cNvSpPr txBox="1"/>
          <p:nvPr>
            <p:ph type="title"/>
          </p:nvPr>
        </p:nvSpPr>
        <p:spPr>
          <a:xfrm>
            <a:off x="415600" y="593367"/>
            <a:ext cx="11360700" cy="94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MobileODT AVE Classifier Specs</a:t>
            </a:r>
            <a:endParaRPr/>
          </a:p>
        </p:txBody>
      </p:sp>
      <p:sp>
        <p:nvSpPr>
          <p:cNvPr id="229" name="Google Shape;229;p28"/>
          <p:cNvSpPr txBox="1"/>
          <p:nvPr>
            <p:ph idx="1" type="body"/>
          </p:nvPr>
        </p:nvSpPr>
        <p:spPr>
          <a:xfrm>
            <a:off x="415600" y="5309950"/>
            <a:ext cx="5628600" cy="6309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N = 1304 patients</a:t>
            </a:r>
            <a:endParaRPr/>
          </a:p>
        </p:txBody>
      </p:sp>
      <p:graphicFrame>
        <p:nvGraphicFramePr>
          <p:cNvPr id="230" name="Google Shape;230;p28"/>
          <p:cNvGraphicFramePr/>
          <p:nvPr/>
        </p:nvGraphicFramePr>
        <p:xfrm>
          <a:off x="415588" y="2115485"/>
          <a:ext cx="3000000" cy="3000000"/>
        </p:xfrm>
        <a:graphic>
          <a:graphicData uri="http://schemas.openxmlformats.org/drawingml/2006/table">
            <a:tbl>
              <a:tblPr>
                <a:noFill/>
                <a:tableStyleId>{2AFF0EEF-6868-41E2-AC75-28F8C5F05644}</a:tableStyleId>
              </a:tblPr>
              <a:tblGrid>
                <a:gridCol w="1781875"/>
                <a:gridCol w="1009825"/>
                <a:gridCol w="1238175"/>
                <a:gridCol w="779600"/>
              </a:tblGrid>
              <a:tr h="439925">
                <a:tc>
                  <a:txBody>
                    <a:bodyPr/>
                    <a:lstStyle/>
                    <a:p>
                      <a:pPr indent="0" lvl="0" marL="0" rtl="0" algn="l">
                        <a:spcBef>
                          <a:spcPts val="0"/>
                        </a:spcBef>
                        <a:spcAft>
                          <a:spcPts val="0"/>
                        </a:spcAft>
                        <a:buNone/>
                      </a:pPr>
                      <a:r>
                        <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a:t>Training</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a:t>Validation</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a:t>Total</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5700">
                <a:tc>
                  <a:txBody>
                    <a:bodyPr/>
                    <a:lstStyle/>
                    <a:p>
                      <a:pPr indent="0" lvl="0" marL="0" rtl="0" algn="l">
                        <a:spcBef>
                          <a:spcPts val="0"/>
                        </a:spcBef>
                        <a:spcAft>
                          <a:spcPts val="0"/>
                        </a:spcAft>
                        <a:buNone/>
                      </a:pPr>
                      <a:r>
                        <a:rPr b="1" lang="en-US"/>
                        <a:t>Normal</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242</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136</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378</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5700">
                <a:tc>
                  <a:txBody>
                    <a:bodyPr/>
                    <a:lstStyle/>
                    <a:p>
                      <a:pPr indent="0" lvl="0" marL="0" rtl="0" algn="l">
                        <a:spcBef>
                          <a:spcPts val="0"/>
                        </a:spcBef>
                        <a:spcAft>
                          <a:spcPts val="0"/>
                        </a:spcAft>
                        <a:buNone/>
                      </a:pPr>
                      <a:r>
                        <a:rPr b="1" lang="en-US"/>
                        <a:t>Cervicitis</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123</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65</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188</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5700">
                <a:tc>
                  <a:txBody>
                    <a:bodyPr/>
                    <a:lstStyle/>
                    <a:p>
                      <a:pPr indent="0" lvl="0" marL="0" rtl="0" algn="l">
                        <a:spcBef>
                          <a:spcPts val="0"/>
                        </a:spcBef>
                        <a:spcAft>
                          <a:spcPts val="0"/>
                        </a:spcAft>
                        <a:buNone/>
                      </a:pPr>
                      <a:r>
                        <a:rPr b="1" lang="en-US"/>
                        <a:t>CIN 1</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188</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107</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295</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5700">
                <a:tc>
                  <a:txBody>
                    <a:bodyPr/>
                    <a:lstStyle/>
                    <a:p>
                      <a:pPr indent="0" lvl="0" marL="0" rtl="0" algn="l">
                        <a:spcBef>
                          <a:spcPts val="0"/>
                        </a:spcBef>
                        <a:spcAft>
                          <a:spcPts val="0"/>
                        </a:spcAft>
                        <a:buNone/>
                      </a:pPr>
                      <a:r>
                        <a:rPr b="1" lang="en-US"/>
                        <a:t>CIN 2</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205</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122</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327</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68375">
                <a:tc>
                  <a:txBody>
                    <a:bodyPr/>
                    <a:lstStyle/>
                    <a:p>
                      <a:pPr indent="0" lvl="0" marL="0" rtl="0" algn="l">
                        <a:spcBef>
                          <a:spcPts val="0"/>
                        </a:spcBef>
                        <a:spcAft>
                          <a:spcPts val="0"/>
                        </a:spcAft>
                        <a:buNone/>
                      </a:pPr>
                      <a:r>
                        <a:rPr b="1" lang="en-US"/>
                        <a:t>CIN 3, Cancer, CIN 2/3</a:t>
                      </a:r>
                      <a:endParaRPr b="1"/>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74</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42</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116</a:t>
                      </a:r>
                      <a:endParaRPr b="1"/>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231" name="Google Shape;231;p28"/>
          <p:cNvPicPr preferRelativeResize="0"/>
          <p:nvPr/>
        </p:nvPicPr>
        <p:blipFill rotWithShape="1">
          <a:blip r:embed="rId4">
            <a:alphaModFix/>
          </a:blip>
          <a:srcRect b="0" l="0" r="5285" t="0"/>
          <a:stretch/>
        </p:blipFill>
        <p:spPr>
          <a:xfrm>
            <a:off x="7481100" y="1249375"/>
            <a:ext cx="4558751" cy="2384100"/>
          </a:xfrm>
          <a:prstGeom prst="rect">
            <a:avLst/>
          </a:prstGeom>
          <a:noFill/>
          <a:ln>
            <a:noFill/>
          </a:ln>
        </p:spPr>
      </p:pic>
      <p:pic>
        <p:nvPicPr>
          <p:cNvPr id="232" name="Google Shape;232;p28"/>
          <p:cNvPicPr preferRelativeResize="0"/>
          <p:nvPr/>
        </p:nvPicPr>
        <p:blipFill rotWithShape="1">
          <a:blip r:embed="rId5">
            <a:alphaModFix/>
          </a:blip>
          <a:srcRect b="0" l="0" r="14566" t="8734"/>
          <a:stretch/>
        </p:blipFill>
        <p:spPr>
          <a:xfrm>
            <a:off x="11018825" y="39600"/>
            <a:ext cx="1132500" cy="1209775"/>
          </a:xfrm>
          <a:prstGeom prst="rect">
            <a:avLst/>
          </a:prstGeom>
          <a:noFill/>
          <a:ln>
            <a:noFill/>
          </a:ln>
        </p:spPr>
      </p:pic>
      <p:sp>
        <p:nvSpPr>
          <p:cNvPr id="233" name="Google Shape;233;p28"/>
          <p:cNvSpPr txBox="1"/>
          <p:nvPr/>
        </p:nvSpPr>
        <p:spPr>
          <a:xfrm>
            <a:off x="8508525" y="1023575"/>
            <a:ext cx="20985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Open Sans"/>
                <a:ea typeface="Open Sans"/>
                <a:cs typeface="Open Sans"/>
                <a:sym typeface="Open Sans"/>
              </a:rPr>
              <a:t>Biopsy collection sites</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9"/>
          <p:cNvSpPr txBox="1"/>
          <p:nvPr>
            <p:ph type="title"/>
          </p:nvPr>
        </p:nvSpPr>
        <p:spPr>
          <a:xfrm>
            <a:off x="415600" y="593367"/>
            <a:ext cx="11360700" cy="94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Polish Validation Study: Data Collection</a:t>
            </a:r>
            <a:endParaRPr/>
          </a:p>
        </p:txBody>
      </p:sp>
      <p:sp>
        <p:nvSpPr>
          <p:cNvPr id="239" name="Google Shape;239;p29"/>
          <p:cNvSpPr txBox="1"/>
          <p:nvPr>
            <p:ph idx="1" type="body"/>
          </p:nvPr>
        </p:nvSpPr>
        <p:spPr>
          <a:xfrm>
            <a:off x="4238100" y="1764625"/>
            <a:ext cx="7538400" cy="44037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Clr>
                <a:schemeClr val="dk1"/>
              </a:buClr>
              <a:buSzPts val="2800"/>
              <a:buChar char="●"/>
            </a:pPr>
            <a:r>
              <a:rPr lang="en-US"/>
              <a:t>Sites:</a:t>
            </a:r>
            <a:endParaRPr/>
          </a:p>
          <a:p>
            <a:pPr indent="-292100" lvl="1" marL="685800" rtl="0" algn="l">
              <a:lnSpc>
                <a:spcPct val="115000"/>
              </a:lnSpc>
              <a:spcBef>
                <a:spcPts val="0"/>
              </a:spcBef>
              <a:spcAft>
                <a:spcPts val="0"/>
              </a:spcAft>
              <a:buClr>
                <a:schemeClr val="dk1"/>
              </a:buClr>
              <a:buSzPts val="2800"/>
              <a:buChar char="○"/>
            </a:pPr>
            <a:r>
              <a:rPr lang="en-US"/>
              <a:t>Wroclaw </a:t>
            </a:r>
            <a:endParaRPr/>
          </a:p>
          <a:p>
            <a:pPr indent="-292100" lvl="1" marL="685800" rtl="0" algn="l">
              <a:lnSpc>
                <a:spcPct val="115000"/>
              </a:lnSpc>
              <a:spcBef>
                <a:spcPts val="0"/>
              </a:spcBef>
              <a:spcAft>
                <a:spcPts val="0"/>
              </a:spcAft>
              <a:buClr>
                <a:schemeClr val="dk1"/>
              </a:buClr>
              <a:buSzPts val="2800"/>
              <a:buChar char="○"/>
            </a:pPr>
            <a:r>
              <a:rPr lang="en-US"/>
              <a:t>Opole</a:t>
            </a:r>
            <a:endParaRPr/>
          </a:p>
          <a:p>
            <a:pPr indent="-292100" lvl="1" marL="685800" rtl="0" algn="l">
              <a:lnSpc>
                <a:spcPct val="115000"/>
              </a:lnSpc>
              <a:spcBef>
                <a:spcPts val="0"/>
              </a:spcBef>
              <a:spcAft>
                <a:spcPts val="0"/>
              </a:spcAft>
              <a:buClr>
                <a:schemeClr val="dk1"/>
              </a:buClr>
              <a:buSzPts val="2800"/>
              <a:buChar char="○"/>
            </a:pPr>
            <a:r>
              <a:rPr lang="en-US"/>
              <a:t>Zapolice</a:t>
            </a:r>
            <a:endParaRPr/>
          </a:p>
          <a:p>
            <a:pPr indent="-292100" lvl="1" marL="685800" rtl="0" algn="l">
              <a:lnSpc>
                <a:spcPct val="115000"/>
              </a:lnSpc>
              <a:spcBef>
                <a:spcPts val="0"/>
              </a:spcBef>
              <a:spcAft>
                <a:spcPts val="0"/>
              </a:spcAft>
              <a:buClr>
                <a:schemeClr val="dk1"/>
              </a:buClr>
              <a:buSzPts val="2800"/>
              <a:buChar char="○"/>
            </a:pPr>
            <a:r>
              <a:rPr lang="en-US"/>
              <a:t>Swidnica </a:t>
            </a:r>
            <a:endParaRPr/>
          </a:p>
          <a:p>
            <a:pPr indent="-228600" lvl="0" marL="228600" rtl="0" algn="l">
              <a:lnSpc>
                <a:spcPct val="115000"/>
              </a:lnSpc>
              <a:spcBef>
                <a:spcPts val="0"/>
              </a:spcBef>
              <a:spcAft>
                <a:spcPts val="0"/>
              </a:spcAft>
              <a:buClr>
                <a:schemeClr val="dk1"/>
              </a:buClr>
              <a:buSzPts val="2800"/>
              <a:buChar char="●"/>
            </a:pPr>
            <a:r>
              <a:rPr lang="en-US"/>
              <a:t>Each site has 1-2 colposcopists</a:t>
            </a:r>
            <a:endParaRPr/>
          </a:p>
          <a:p>
            <a:pPr indent="-228600" lvl="0" marL="228600" rtl="0" algn="l">
              <a:lnSpc>
                <a:spcPct val="115000"/>
              </a:lnSpc>
              <a:spcBef>
                <a:spcPts val="0"/>
              </a:spcBef>
              <a:spcAft>
                <a:spcPts val="0"/>
              </a:spcAft>
              <a:buClr>
                <a:schemeClr val="dk1"/>
              </a:buClr>
              <a:buSzPts val="2800"/>
              <a:buChar char="●"/>
            </a:pPr>
            <a:r>
              <a:rPr lang="en-US"/>
              <a:t>1 device / site</a:t>
            </a:r>
            <a:endParaRPr/>
          </a:p>
          <a:p>
            <a:pPr indent="-228600" lvl="0" marL="228600" rtl="0" algn="l">
              <a:lnSpc>
                <a:spcPct val="115000"/>
              </a:lnSpc>
              <a:spcBef>
                <a:spcPts val="1000"/>
              </a:spcBef>
              <a:spcAft>
                <a:spcPts val="0"/>
              </a:spcAft>
              <a:buClr>
                <a:schemeClr val="dk1"/>
              </a:buClr>
              <a:buSzPts val="2800"/>
              <a:buChar char="●"/>
            </a:pPr>
            <a:r>
              <a:rPr lang="en-US"/>
              <a:t>2 training sessions on using EVA</a:t>
            </a:r>
            <a:endParaRPr/>
          </a:p>
        </p:txBody>
      </p:sp>
      <p:grpSp>
        <p:nvGrpSpPr>
          <p:cNvPr id="240" name="Google Shape;240;p29"/>
          <p:cNvGrpSpPr/>
          <p:nvPr/>
        </p:nvGrpSpPr>
        <p:grpSpPr>
          <a:xfrm>
            <a:off x="7505072" y="1605389"/>
            <a:ext cx="3162097" cy="2588191"/>
            <a:chOff x="7935003" y="525531"/>
            <a:chExt cx="3516958" cy="2722692"/>
          </a:xfrm>
        </p:grpSpPr>
        <p:pic>
          <p:nvPicPr>
            <p:cNvPr id="241" name="Google Shape;241;p29"/>
            <p:cNvPicPr preferRelativeResize="0"/>
            <p:nvPr/>
          </p:nvPicPr>
          <p:blipFill>
            <a:blip r:embed="rId3">
              <a:alphaModFix/>
            </a:blip>
            <a:stretch>
              <a:fillRect/>
            </a:stretch>
          </p:blipFill>
          <p:spPr>
            <a:xfrm>
              <a:off x="7935003" y="525531"/>
              <a:ext cx="3516958" cy="2722692"/>
            </a:xfrm>
            <a:prstGeom prst="rect">
              <a:avLst/>
            </a:prstGeom>
            <a:noFill/>
            <a:ln>
              <a:noFill/>
            </a:ln>
          </p:spPr>
        </p:pic>
        <p:sp>
          <p:nvSpPr>
            <p:cNvPr id="242" name="Google Shape;242;p29"/>
            <p:cNvSpPr/>
            <p:nvPr/>
          </p:nvSpPr>
          <p:spPr>
            <a:xfrm>
              <a:off x="9295238" y="2117582"/>
              <a:ext cx="66900" cy="95400"/>
            </a:xfrm>
            <a:prstGeom prst="diamond">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9"/>
            <p:cNvSpPr/>
            <p:nvPr/>
          </p:nvSpPr>
          <p:spPr>
            <a:xfrm>
              <a:off x="9748628" y="1943905"/>
              <a:ext cx="66900" cy="95400"/>
            </a:xfrm>
            <a:prstGeom prst="diamond">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9"/>
            <p:cNvSpPr/>
            <p:nvPr/>
          </p:nvSpPr>
          <p:spPr>
            <a:xfrm>
              <a:off x="9521933" y="2311299"/>
              <a:ext cx="66900" cy="95400"/>
            </a:xfrm>
            <a:prstGeom prst="diamond">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9"/>
            <p:cNvSpPr/>
            <p:nvPr/>
          </p:nvSpPr>
          <p:spPr>
            <a:xfrm>
              <a:off x="9185233" y="2181050"/>
              <a:ext cx="66900" cy="95400"/>
            </a:xfrm>
            <a:prstGeom prst="diamond">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6" name="Google Shape;246;p29"/>
          <p:cNvPicPr preferRelativeResize="0"/>
          <p:nvPr/>
        </p:nvPicPr>
        <p:blipFill>
          <a:blip r:embed="rId4">
            <a:alphaModFix/>
          </a:blip>
          <a:stretch>
            <a:fillRect/>
          </a:stretch>
        </p:blipFill>
        <p:spPr>
          <a:xfrm>
            <a:off x="1236225" y="1408925"/>
            <a:ext cx="2121223" cy="4229827"/>
          </a:xfrm>
          <a:prstGeom prst="rect">
            <a:avLst/>
          </a:prstGeom>
          <a:noFill/>
          <a:ln>
            <a:noFill/>
          </a:ln>
        </p:spPr>
      </p:pic>
      <p:sp>
        <p:nvSpPr>
          <p:cNvPr id="247" name="Google Shape;247;p29"/>
          <p:cNvSpPr txBox="1"/>
          <p:nvPr/>
        </p:nvSpPr>
        <p:spPr>
          <a:xfrm>
            <a:off x="838200" y="5718725"/>
            <a:ext cx="28107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2"/>
                </a:solidFill>
                <a:latin typeface="Open Sans"/>
                <a:ea typeface="Open Sans"/>
                <a:cs typeface="Open Sans"/>
                <a:sym typeface="Open Sans"/>
              </a:rPr>
              <a:t>EVA System, v3.1</a:t>
            </a:r>
            <a:endParaRPr sz="2400">
              <a:solidFill>
                <a:schemeClr val="dk2"/>
              </a:solidFill>
              <a:latin typeface="Open Sans"/>
              <a:ea typeface="Open Sans"/>
              <a:cs typeface="Open Sans"/>
              <a:sym typeface="Open Sans"/>
            </a:endParaRPr>
          </a:p>
        </p:txBody>
      </p:sp>
      <p:pic>
        <p:nvPicPr>
          <p:cNvPr id="248" name="Google Shape;248;p29"/>
          <p:cNvPicPr preferRelativeResize="0"/>
          <p:nvPr/>
        </p:nvPicPr>
        <p:blipFill rotWithShape="1">
          <a:blip r:embed="rId5">
            <a:alphaModFix/>
          </a:blip>
          <a:srcRect b="0" l="0" r="14566" t="8734"/>
          <a:stretch/>
        </p:blipFill>
        <p:spPr>
          <a:xfrm>
            <a:off x="11018825" y="39600"/>
            <a:ext cx="1132500" cy="1209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0"/>
          <p:cNvSpPr txBox="1"/>
          <p:nvPr>
            <p:ph type="title"/>
          </p:nvPr>
        </p:nvSpPr>
        <p:spPr>
          <a:xfrm>
            <a:off x="415600" y="593367"/>
            <a:ext cx="11360700" cy="94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Study Design</a:t>
            </a:r>
            <a:endParaRPr/>
          </a:p>
        </p:txBody>
      </p:sp>
      <p:sp>
        <p:nvSpPr>
          <p:cNvPr id="254" name="Google Shape;254;p30"/>
          <p:cNvSpPr txBox="1"/>
          <p:nvPr>
            <p:ph idx="1" type="body"/>
          </p:nvPr>
        </p:nvSpPr>
        <p:spPr>
          <a:xfrm>
            <a:off x="415600" y="1688425"/>
            <a:ext cx="5715900" cy="44037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Clr>
                <a:schemeClr val="dk1"/>
              </a:buClr>
              <a:buSzPts val="2800"/>
              <a:buChar char="●"/>
            </a:pPr>
            <a:r>
              <a:rPr i="1" lang="en-US"/>
              <a:t>Retrospective</a:t>
            </a:r>
            <a:r>
              <a:rPr i="1" lang="en-US"/>
              <a:t> cohort analysis of real world data</a:t>
            </a:r>
            <a:endParaRPr i="1"/>
          </a:p>
          <a:p>
            <a:pPr indent="-228600" lvl="0" marL="228600" rtl="0" algn="l">
              <a:lnSpc>
                <a:spcPct val="115000"/>
              </a:lnSpc>
              <a:spcBef>
                <a:spcPts val="1000"/>
              </a:spcBef>
              <a:spcAft>
                <a:spcPts val="0"/>
              </a:spcAft>
              <a:buClr>
                <a:schemeClr val="dk1"/>
              </a:buClr>
              <a:buSzPts val="2800"/>
              <a:buChar char="●"/>
            </a:pPr>
            <a:r>
              <a:rPr lang="en-US"/>
              <a:t>Patient enrollment at colposcopy</a:t>
            </a:r>
            <a:endParaRPr/>
          </a:p>
          <a:p>
            <a:pPr indent="-228600" lvl="0" marL="228600" rtl="0" algn="l">
              <a:lnSpc>
                <a:spcPct val="115000"/>
              </a:lnSpc>
              <a:spcBef>
                <a:spcPts val="1000"/>
              </a:spcBef>
              <a:spcAft>
                <a:spcPts val="0"/>
              </a:spcAft>
              <a:buClr>
                <a:schemeClr val="dk1"/>
              </a:buClr>
              <a:buSzPts val="2800"/>
              <a:buChar char="●"/>
            </a:pPr>
            <a:r>
              <a:rPr lang="en-US"/>
              <a:t>Opportunistic data gathering</a:t>
            </a:r>
            <a:endParaRPr/>
          </a:p>
          <a:p>
            <a:pPr indent="-228600" lvl="0" marL="228600" rtl="0" algn="l">
              <a:lnSpc>
                <a:spcPct val="115000"/>
              </a:lnSpc>
              <a:spcBef>
                <a:spcPts val="1000"/>
              </a:spcBef>
              <a:spcAft>
                <a:spcPts val="0"/>
              </a:spcAft>
              <a:buClr>
                <a:schemeClr val="dk1"/>
              </a:buClr>
              <a:buSzPts val="2800"/>
              <a:buChar char="●"/>
            </a:pPr>
            <a:r>
              <a:rPr lang="en-US"/>
              <a:t>AVE compared to</a:t>
            </a:r>
            <a:r>
              <a:rPr lang="en-US"/>
              <a:t> histopathology</a:t>
            </a:r>
            <a:endParaRPr/>
          </a:p>
          <a:p>
            <a:pPr indent="-228600" lvl="0" marL="228600" rtl="0" algn="l">
              <a:lnSpc>
                <a:spcPct val="115000"/>
              </a:lnSpc>
              <a:spcBef>
                <a:spcPts val="1000"/>
              </a:spcBef>
              <a:spcAft>
                <a:spcPts val="0"/>
              </a:spcAft>
              <a:buClr>
                <a:schemeClr val="dk1"/>
              </a:buClr>
              <a:buSzPts val="2800"/>
              <a:buChar char="●"/>
            </a:pPr>
            <a:r>
              <a:rPr lang="en-US"/>
              <a:t>CIN 2+ defines positive</a:t>
            </a:r>
            <a:endParaRPr/>
          </a:p>
        </p:txBody>
      </p:sp>
      <p:sp>
        <p:nvSpPr>
          <p:cNvPr id="255" name="Google Shape;255;p30"/>
          <p:cNvSpPr txBox="1"/>
          <p:nvPr/>
        </p:nvSpPr>
        <p:spPr>
          <a:xfrm>
            <a:off x="7746625" y="1104125"/>
            <a:ext cx="1796400" cy="662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Cytology</a:t>
            </a:r>
            <a:endParaRPr b="1">
              <a:latin typeface="Calibri"/>
              <a:ea typeface="Calibri"/>
              <a:cs typeface="Calibri"/>
              <a:sym typeface="Calibri"/>
            </a:endParaRPr>
          </a:p>
          <a:p>
            <a:pPr indent="0" lvl="0" marL="0" rtl="0" algn="ctr">
              <a:spcBef>
                <a:spcPts val="0"/>
              </a:spcBef>
              <a:spcAft>
                <a:spcPts val="0"/>
              </a:spcAft>
              <a:buNone/>
            </a:pPr>
            <a:r>
              <a:rPr b="1" lang="en-US">
                <a:latin typeface="Calibri"/>
                <a:ea typeface="Calibri"/>
                <a:cs typeface="Calibri"/>
                <a:sym typeface="Calibri"/>
              </a:rPr>
              <a:t>(conventional or LBC)</a:t>
            </a:r>
            <a:endParaRPr b="1">
              <a:latin typeface="Calibri"/>
              <a:ea typeface="Calibri"/>
              <a:cs typeface="Calibri"/>
              <a:sym typeface="Calibri"/>
            </a:endParaRPr>
          </a:p>
        </p:txBody>
      </p:sp>
      <p:sp>
        <p:nvSpPr>
          <p:cNvPr id="256" name="Google Shape;256;p30"/>
          <p:cNvSpPr txBox="1"/>
          <p:nvPr/>
        </p:nvSpPr>
        <p:spPr>
          <a:xfrm>
            <a:off x="6573825" y="2176200"/>
            <a:ext cx="672300" cy="4005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NILM</a:t>
            </a:r>
            <a:endParaRPr b="1">
              <a:latin typeface="Calibri"/>
              <a:ea typeface="Calibri"/>
              <a:cs typeface="Calibri"/>
              <a:sym typeface="Calibri"/>
            </a:endParaRPr>
          </a:p>
        </p:txBody>
      </p:sp>
      <p:sp>
        <p:nvSpPr>
          <p:cNvPr id="257" name="Google Shape;257;p30"/>
          <p:cNvSpPr txBox="1"/>
          <p:nvPr/>
        </p:nvSpPr>
        <p:spPr>
          <a:xfrm>
            <a:off x="8009425" y="2176200"/>
            <a:ext cx="1270800" cy="4005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ASC_US / LSIL</a:t>
            </a:r>
            <a:endParaRPr b="1">
              <a:latin typeface="Calibri"/>
              <a:ea typeface="Calibri"/>
              <a:cs typeface="Calibri"/>
              <a:sym typeface="Calibri"/>
            </a:endParaRPr>
          </a:p>
        </p:txBody>
      </p:sp>
      <p:sp>
        <p:nvSpPr>
          <p:cNvPr id="258" name="Google Shape;258;p30"/>
          <p:cNvSpPr txBox="1"/>
          <p:nvPr/>
        </p:nvSpPr>
        <p:spPr>
          <a:xfrm>
            <a:off x="9882350" y="2176200"/>
            <a:ext cx="1123500" cy="4005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ASC-H / HSIL</a:t>
            </a:r>
            <a:endParaRPr b="1">
              <a:latin typeface="Calibri"/>
              <a:ea typeface="Calibri"/>
              <a:cs typeface="Calibri"/>
              <a:sym typeface="Calibri"/>
            </a:endParaRPr>
          </a:p>
        </p:txBody>
      </p:sp>
      <p:cxnSp>
        <p:nvCxnSpPr>
          <p:cNvPr id="259" name="Google Shape;259;p30"/>
          <p:cNvCxnSpPr>
            <a:stCxn id="255" idx="2"/>
            <a:endCxn id="256" idx="0"/>
          </p:cNvCxnSpPr>
          <p:nvPr/>
        </p:nvCxnSpPr>
        <p:spPr>
          <a:xfrm flipH="1">
            <a:off x="6909925" y="1766825"/>
            <a:ext cx="1734900" cy="409500"/>
          </a:xfrm>
          <a:prstGeom prst="straightConnector1">
            <a:avLst/>
          </a:prstGeom>
          <a:noFill/>
          <a:ln cap="flat" cmpd="sng" w="19050">
            <a:solidFill>
              <a:schemeClr val="dk2"/>
            </a:solidFill>
            <a:prstDash val="solid"/>
            <a:round/>
            <a:headEnd len="med" w="med" type="none"/>
            <a:tailEnd len="med" w="med" type="triangle"/>
          </a:ln>
        </p:spPr>
      </p:cxnSp>
      <p:cxnSp>
        <p:nvCxnSpPr>
          <p:cNvPr id="260" name="Google Shape;260;p30"/>
          <p:cNvCxnSpPr>
            <a:stCxn id="255" idx="2"/>
            <a:endCxn id="257" idx="0"/>
          </p:cNvCxnSpPr>
          <p:nvPr/>
        </p:nvCxnSpPr>
        <p:spPr>
          <a:xfrm>
            <a:off x="8644825" y="1766825"/>
            <a:ext cx="0" cy="409500"/>
          </a:xfrm>
          <a:prstGeom prst="straightConnector1">
            <a:avLst/>
          </a:prstGeom>
          <a:noFill/>
          <a:ln cap="flat" cmpd="sng" w="19050">
            <a:solidFill>
              <a:schemeClr val="dk2"/>
            </a:solidFill>
            <a:prstDash val="solid"/>
            <a:round/>
            <a:headEnd len="med" w="med" type="none"/>
            <a:tailEnd len="med" w="med" type="triangle"/>
          </a:ln>
        </p:spPr>
      </p:cxnSp>
      <p:cxnSp>
        <p:nvCxnSpPr>
          <p:cNvPr id="261" name="Google Shape;261;p30"/>
          <p:cNvCxnSpPr>
            <a:stCxn id="255" idx="2"/>
            <a:endCxn id="258" idx="0"/>
          </p:cNvCxnSpPr>
          <p:nvPr/>
        </p:nvCxnSpPr>
        <p:spPr>
          <a:xfrm>
            <a:off x="8644825" y="1766825"/>
            <a:ext cx="1799400" cy="409500"/>
          </a:xfrm>
          <a:prstGeom prst="straightConnector1">
            <a:avLst/>
          </a:prstGeom>
          <a:noFill/>
          <a:ln cap="flat" cmpd="sng" w="19050">
            <a:solidFill>
              <a:schemeClr val="dk2"/>
            </a:solidFill>
            <a:prstDash val="solid"/>
            <a:round/>
            <a:headEnd len="med" w="med" type="none"/>
            <a:tailEnd len="med" w="med" type="triangle"/>
          </a:ln>
        </p:spPr>
      </p:cxnSp>
      <p:sp>
        <p:nvSpPr>
          <p:cNvPr id="262" name="Google Shape;262;p30"/>
          <p:cNvSpPr txBox="1"/>
          <p:nvPr/>
        </p:nvSpPr>
        <p:spPr>
          <a:xfrm>
            <a:off x="7341025" y="4448950"/>
            <a:ext cx="672300" cy="662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HPV test</a:t>
            </a:r>
            <a:endParaRPr b="1">
              <a:latin typeface="Calibri"/>
              <a:ea typeface="Calibri"/>
              <a:cs typeface="Calibri"/>
              <a:sym typeface="Calibri"/>
            </a:endParaRPr>
          </a:p>
        </p:txBody>
      </p:sp>
      <p:sp>
        <p:nvSpPr>
          <p:cNvPr id="263" name="Google Shape;263;p30"/>
          <p:cNvSpPr txBox="1"/>
          <p:nvPr/>
        </p:nvSpPr>
        <p:spPr>
          <a:xfrm>
            <a:off x="8520625" y="4448950"/>
            <a:ext cx="1206000" cy="527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p16 / Ki 67 dual stain</a:t>
            </a:r>
            <a:endParaRPr b="1">
              <a:latin typeface="Calibri"/>
              <a:ea typeface="Calibri"/>
              <a:cs typeface="Calibri"/>
              <a:sym typeface="Calibri"/>
            </a:endParaRPr>
          </a:p>
        </p:txBody>
      </p:sp>
      <p:sp>
        <p:nvSpPr>
          <p:cNvPr id="264" name="Google Shape;264;p30"/>
          <p:cNvSpPr txBox="1"/>
          <p:nvPr/>
        </p:nvSpPr>
        <p:spPr>
          <a:xfrm>
            <a:off x="9882350" y="4448950"/>
            <a:ext cx="1123500" cy="4005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0000"/>
                </a:solidFill>
                <a:latin typeface="Calibri"/>
                <a:ea typeface="Calibri"/>
                <a:cs typeface="Calibri"/>
                <a:sym typeface="Calibri"/>
              </a:rPr>
              <a:t>Colposcopy</a:t>
            </a:r>
            <a:endParaRPr b="1">
              <a:solidFill>
                <a:srgbClr val="FF0000"/>
              </a:solidFill>
              <a:latin typeface="Calibri"/>
              <a:ea typeface="Calibri"/>
              <a:cs typeface="Calibri"/>
              <a:sym typeface="Calibri"/>
            </a:endParaRPr>
          </a:p>
        </p:txBody>
      </p:sp>
      <p:sp>
        <p:nvSpPr>
          <p:cNvPr id="265" name="Google Shape;265;p30"/>
          <p:cNvSpPr txBox="1"/>
          <p:nvPr/>
        </p:nvSpPr>
        <p:spPr>
          <a:xfrm>
            <a:off x="6237625" y="4448950"/>
            <a:ext cx="846300" cy="527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Repeat cytology</a:t>
            </a:r>
            <a:endParaRPr b="1">
              <a:latin typeface="Calibri"/>
              <a:ea typeface="Calibri"/>
              <a:cs typeface="Calibri"/>
              <a:sym typeface="Calibri"/>
            </a:endParaRPr>
          </a:p>
        </p:txBody>
      </p:sp>
      <p:cxnSp>
        <p:nvCxnSpPr>
          <p:cNvPr id="266" name="Google Shape;266;p30"/>
          <p:cNvCxnSpPr>
            <a:stCxn id="258" idx="2"/>
            <a:endCxn id="264" idx="0"/>
          </p:cNvCxnSpPr>
          <p:nvPr/>
        </p:nvCxnSpPr>
        <p:spPr>
          <a:xfrm>
            <a:off x="10444100" y="2576700"/>
            <a:ext cx="0" cy="1872300"/>
          </a:xfrm>
          <a:prstGeom prst="straightConnector1">
            <a:avLst/>
          </a:prstGeom>
          <a:noFill/>
          <a:ln cap="flat" cmpd="sng" w="9525">
            <a:solidFill>
              <a:schemeClr val="dk2"/>
            </a:solidFill>
            <a:prstDash val="solid"/>
            <a:round/>
            <a:headEnd len="med" w="med" type="none"/>
            <a:tailEnd len="med" w="med" type="triangle"/>
          </a:ln>
        </p:spPr>
      </p:cxnSp>
      <p:cxnSp>
        <p:nvCxnSpPr>
          <p:cNvPr id="267" name="Google Shape;267;p30"/>
          <p:cNvCxnSpPr>
            <a:endCxn id="264" idx="0"/>
          </p:cNvCxnSpPr>
          <p:nvPr/>
        </p:nvCxnSpPr>
        <p:spPr>
          <a:xfrm>
            <a:off x="8644700" y="2576650"/>
            <a:ext cx="1799400" cy="1872300"/>
          </a:xfrm>
          <a:prstGeom prst="straightConnector1">
            <a:avLst/>
          </a:prstGeom>
          <a:noFill/>
          <a:ln cap="flat" cmpd="sng" w="19050">
            <a:solidFill>
              <a:schemeClr val="dk2"/>
            </a:solidFill>
            <a:prstDash val="solid"/>
            <a:round/>
            <a:headEnd len="med" w="med" type="none"/>
            <a:tailEnd len="med" w="med" type="triangle"/>
          </a:ln>
        </p:spPr>
      </p:cxnSp>
      <p:cxnSp>
        <p:nvCxnSpPr>
          <p:cNvPr id="268" name="Google Shape;268;p30"/>
          <p:cNvCxnSpPr>
            <a:stCxn id="257" idx="2"/>
            <a:endCxn id="263" idx="0"/>
          </p:cNvCxnSpPr>
          <p:nvPr/>
        </p:nvCxnSpPr>
        <p:spPr>
          <a:xfrm>
            <a:off x="8644825" y="2576700"/>
            <a:ext cx="478800" cy="1872300"/>
          </a:xfrm>
          <a:prstGeom prst="straightConnector1">
            <a:avLst/>
          </a:prstGeom>
          <a:noFill/>
          <a:ln cap="flat" cmpd="sng" w="19050">
            <a:solidFill>
              <a:schemeClr val="dk2"/>
            </a:solidFill>
            <a:prstDash val="solid"/>
            <a:round/>
            <a:headEnd len="med" w="med" type="none"/>
            <a:tailEnd len="med" w="med" type="triangle"/>
          </a:ln>
        </p:spPr>
      </p:cxnSp>
      <p:cxnSp>
        <p:nvCxnSpPr>
          <p:cNvPr id="269" name="Google Shape;269;p30"/>
          <p:cNvCxnSpPr>
            <a:endCxn id="262" idx="0"/>
          </p:cNvCxnSpPr>
          <p:nvPr/>
        </p:nvCxnSpPr>
        <p:spPr>
          <a:xfrm flipH="1">
            <a:off x="7677175" y="2576650"/>
            <a:ext cx="967800" cy="1872300"/>
          </a:xfrm>
          <a:prstGeom prst="straightConnector1">
            <a:avLst/>
          </a:prstGeom>
          <a:noFill/>
          <a:ln cap="flat" cmpd="sng" w="19050">
            <a:solidFill>
              <a:schemeClr val="dk2"/>
            </a:solidFill>
            <a:prstDash val="solid"/>
            <a:round/>
            <a:headEnd len="med" w="med" type="none"/>
            <a:tailEnd len="med" w="med" type="triangle"/>
          </a:ln>
        </p:spPr>
      </p:cxnSp>
      <p:cxnSp>
        <p:nvCxnSpPr>
          <p:cNvPr id="270" name="Google Shape;270;p30"/>
          <p:cNvCxnSpPr>
            <a:endCxn id="265" idx="0"/>
          </p:cNvCxnSpPr>
          <p:nvPr/>
        </p:nvCxnSpPr>
        <p:spPr>
          <a:xfrm flipH="1">
            <a:off x="6660775" y="2576650"/>
            <a:ext cx="1983900" cy="1872300"/>
          </a:xfrm>
          <a:prstGeom prst="straightConnector1">
            <a:avLst/>
          </a:prstGeom>
          <a:noFill/>
          <a:ln cap="flat" cmpd="sng" w="19050">
            <a:solidFill>
              <a:schemeClr val="dk2"/>
            </a:solidFill>
            <a:prstDash val="solid"/>
            <a:round/>
            <a:headEnd len="med" w="med" type="none"/>
            <a:tailEnd len="med" w="med" type="triangle"/>
          </a:ln>
        </p:spPr>
      </p:cxnSp>
      <p:sp>
        <p:nvSpPr>
          <p:cNvPr id="271" name="Google Shape;271;p30"/>
          <p:cNvSpPr txBox="1"/>
          <p:nvPr/>
        </p:nvSpPr>
        <p:spPr>
          <a:xfrm>
            <a:off x="6131425" y="3063000"/>
            <a:ext cx="1573200" cy="4005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(patient chooses )</a:t>
            </a:r>
            <a:endParaRPr b="1">
              <a:latin typeface="Calibri"/>
              <a:ea typeface="Calibri"/>
              <a:cs typeface="Calibri"/>
              <a:sym typeface="Calibri"/>
            </a:endParaRPr>
          </a:p>
        </p:txBody>
      </p:sp>
      <p:sp>
        <p:nvSpPr>
          <p:cNvPr id="272" name="Google Shape;272;p30"/>
          <p:cNvSpPr txBox="1"/>
          <p:nvPr/>
        </p:nvSpPr>
        <p:spPr>
          <a:xfrm>
            <a:off x="9503750" y="5111650"/>
            <a:ext cx="1880700" cy="809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0000"/>
                </a:solidFill>
                <a:latin typeface="Calibri"/>
                <a:ea typeface="Calibri"/>
                <a:cs typeface="Calibri"/>
                <a:sym typeface="Calibri"/>
              </a:rPr>
              <a:t>Adjunct tests</a:t>
            </a:r>
            <a:endParaRPr b="1">
              <a:solidFill>
                <a:srgbClr val="FF0000"/>
              </a:solidFill>
              <a:latin typeface="Calibri"/>
              <a:ea typeface="Calibri"/>
              <a:cs typeface="Calibri"/>
              <a:sym typeface="Calibri"/>
            </a:endParaRPr>
          </a:p>
          <a:p>
            <a:pPr indent="0" lvl="0" marL="0" rtl="0" algn="ctr">
              <a:spcBef>
                <a:spcPts val="0"/>
              </a:spcBef>
              <a:spcAft>
                <a:spcPts val="0"/>
              </a:spcAft>
              <a:buNone/>
            </a:pPr>
            <a:r>
              <a:rPr b="1" lang="en-US">
                <a:solidFill>
                  <a:srgbClr val="FF0000"/>
                </a:solidFill>
                <a:latin typeface="Calibri"/>
                <a:ea typeface="Calibri"/>
                <a:cs typeface="Calibri"/>
                <a:sym typeface="Calibri"/>
              </a:rPr>
              <a:t>(HPV, genotyping, p16, FRD, ZedScan)</a:t>
            </a:r>
            <a:endParaRPr b="1">
              <a:solidFill>
                <a:srgbClr val="FF0000"/>
              </a:solidFill>
              <a:latin typeface="Calibri"/>
              <a:ea typeface="Calibri"/>
              <a:cs typeface="Calibri"/>
              <a:sym typeface="Calibri"/>
            </a:endParaRPr>
          </a:p>
        </p:txBody>
      </p:sp>
      <p:cxnSp>
        <p:nvCxnSpPr>
          <p:cNvPr id="273" name="Google Shape;273;p30"/>
          <p:cNvCxnSpPr>
            <a:stCxn id="264" idx="2"/>
            <a:endCxn id="272" idx="0"/>
          </p:cNvCxnSpPr>
          <p:nvPr/>
        </p:nvCxnSpPr>
        <p:spPr>
          <a:xfrm>
            <a:off x="10444100" y="4849450"/>
            <a:ext cx="0" cy="262200"/>
          </a:xfrm>
          <a:prstGeom prst="straightConnector1">
            <a:avLst/>
          </a:prstGeom>
          <a:noFill/>
          <a:ln cap="flat" cmpd="sng" w="19050">
            <a:solidFill>
              <a:schemeClr val="dk2"/>
            </a:solidFill>
            <a:prstDash val="solid"/>
            <a:round/>
            <a:headEnd len="med" w="med" type="none"/>
            <a:tailEnd len="med" w="med" type="triangle"/>
          </a:ln>
        </p:spPr>
      </p:cxnSp>
      <p:sp>
        <p:nvSpPr>
          <p:cNvPr id="274" name="Google Shape;274;p30"/>
          <p:cNvSpPr txBox="1"/>
          <p:nvPr/>
        </p:nvSpPr>
        <p:spPr>
          <a:xfrm>
            <a:off x="9960200" y="6228550"/>
            <a:ext cx="967800" cy="4005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0000"/>
                </a:solidFill>
                <a:latin typeface="Calibri"/>
                <a:ea typeface="Calibri"/>
                <a:cs typeface="Calibri"/>
                <a:sym typeface="Calibri"/>
              </a:rPr>
              <a:t>Biopsies</a:t>
            </a:r>
            <a:endParaRPr b="1">
              <a:solidFill>
                <a:srgbClr val="FF0000"/>
              </a:solidFill>
              <a:latin typeface="Calibri"/>
              <a:ea typeface="Calibri"/>
              <a:cs typeface="Calibri"/>
              <a:sym typeface="Calibri"/>
            </a:endParaRPr>
          </a:p>
        </p:txBody>
      </p:sp>
      <p:cxnSp>
        <p:nvCxnSpPr>
          <p:cNvPr id="275" name="Google Shape;275;p30"/>
          <p:cNvCxnSpPr>
            <a:stCxn id="272" idx="2"/>
            <a:endCxn id="274" idx="0"/>
          </p:cNvCxnSpPr>
          <p:nvPr/>
        </p:nvCxnSpPr>
        <p:spPr>
          <a:xfrm>
            <a:off x="10444100" y="5921350"/>
            <a:ext cx="0" cy="307200"/>
          </a:xfrm>
          <a:prstGeom prst="straightConnector1">
            <a:avLst/>
          </a:prstGeom>
          <a:noFill/>
          <a:ln cap="flat" cmpd="sng" w="19050">
            <a:solidFill>
              <a:schemeClr val="dk2"/>
            </a:solidFill>
            <a:prstDash val="solid"/>
            <a:round/>
            <a:headEnd len="med" w="med" type="none"/>
            <a:tailEnd len="med" w="med" type="triangle"/>
          </a:ln>
        </p:spPr>
      </p:cxnSp>
      <p:pic>
        <p:nvPicPr>
          <p:cNvPr id="276" name="Google Shape;276;p30"/>
          <p:cNvPicPr preferRelativeResize="0"/>
          <p:nvPr/>
        </p:nvPicPr>
        <p:blipFill rotWithShape="1">
          <a:blip r:embed="rId4">
            <a:alphaModFix/>
          </a:blip>
          <a:srcRect b="0" l="0" r="14566" t="8734"/>
          <a:stretch/>
        </p:blipFill>
        <p:spPr>
          <a:xfrm>
            <a:off x="11018825" y="39600"/>
            <a:ext cx="1132500" cy="1209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1"/>
          <p:cNvSpPr txBox="1"/>
          <p:nvPr>
            <p:ph type="title"/>
          </p:nvPr>
        </p:nvSpPr>
        <p:spPr>
          <a:xfrm>
            <a:off x="415600" y="593367"/>
            <a:ext cx="11360700" cy="94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Test Population</a:t>
            </a:r>
            <a:endParaRPr/>
          </a:p>
        </p:txBody>
      </p:sp>
      <p:pic>
        <p:nvPicPr>
          <p:cNvPr id="282" name="Google Shape;282;p31"/>
          <p:cNvPicPr preferRelativeResize="0"/>
          <p:nvPr/>
        </p:nvPicPr>
        <p:blipFill rotWithShape="1">
          <a:blip r:embed="rId4">
            <a:alphaModFix/>
          </a:blip>
          <a:srcRect b="0" l="0" r="14566" t="8734"/>
          <a:stretch/>
        </p:blipFill>
        <p:spPr>
          <a:xfrm>
            <a:off x="11018825" y="39600"/>
            <a:ext cx="1132500" cy="1209775"/>
          </a:xfrm>
          <a:prstGeom prst="rect">
            <a:avLst/>
          </a:prstGeom>
          <a:noFill/>
          <a:ln>
            <a:noFill/>
          </a:ln>
        </p:spPr>
      </p:pic>
      <p:sp>
        <p:nvSpPr>
          <p:cNvPr id="283" name="Google Shape;283;p31"/>
          <p:cNvSpPr txBox="1"/>
          <p:nvPr>
            <p:ph idx="1" type="body"/>
          </p:nvPr>
        </p:nvSpPr>
        <p:spPr>
          <a:xfrm>
            <a:off x="3419925" y="5309950"/>
            <a:ext cx="5628600" cy="6309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t>N = </a:t>
            </a:r>
            <a:r>
              <a:rPr lang="en-US"/>
              <a:t>66 patients with digital images, full hist</a:t>
            </a:r>
            <a:r>
              <a:rPr lang="en-US"/>
              <a:t>opathology reports + secondary pathologist opinion</a:t>
            </a:r>
            <a:endParaRPr/>
          </a:p>
        </p:txBody>
      </p:sp>
      <p:pic>
        <p:nvPicPr>
          <p:cNvPr id="284" name="Google Shape;284;p31"/>
          <p:cNvPicPr preferRelativeResize="0"/>
          <p:nvPr/>
        </p:nvPicPr>
        <p:blipFill>
          <a:blip r:embed="rId5">
            <a:alphaModFix/>
          </a:blip>
          <a:stretch>
            <a:fillRect/>
          </a:stretch>
        </p:blipFill>
        <p:spPr>
          <a:xfrm>
            <a:off x="3419913" y="1768550"/>
            <a:ext cx="5352165" cy="33094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2"/>
          <p:cNvSpPr txBox="1"/>
          <p:nvPr>
            <p:ph type="title"/>
          </p:nvPr>
        </p:nvSpPr>
        <p:spPr>
          <a:xfrm>
            <a:off x="415600" y="593367"/>
            <a:ext cx="11360700" cy="94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AVE Performance on Polish Validation Dataset</a:t>
            </a:r>
            <a:endParaRPr/>
          </a:p>
        </p:txBody>
      </p:sp>
      <p:graphicFrame>
        <p:nvGraphicFramePr>
          <p:cNvPr id="290" name="Google Shape;290;p32"/>
          <p:cNvGraphicFramePr/>
          <p:nvPr/>
        </p:nvGraphicFramePr>
        <p:xfrm>
          <a:off x="817050" y="1708100"/>
          <a:ext cx="3000000" cy="3000000"/>
        </p:xfrm>
        <a:graphic>
          <a:graphicData uri="http://schemas.openxmlformats.org/drawingml/2006/table">
            <a:tbl>
              <a:tblPr>
                <a:noFill/>
                <a:tableStyleId>{2AFF0EEF-6868-41E2-AC75-28F8C5F05644}</a:tableStyleId>
              </a:tblPr>
              <a:tblGrid>
                <a:gridCol w="1564450"/>
                <a:gridCol w="658225"/>
                <a:gridCol w="1731825"/>
                <a:gridCol w="1719825"/>
                <a:gridCol w="1704675"/>
                <a:gridCol w="1584250"/>
                <a:gridCol w="1418550"/>
              </a:tblGrid>
              <a:tr h="742350">
                <a:tc>
                  <a:txBody>
                    <a:bodyPr/>
                    <a:lstStyle/>
                    <a:p>
                      <a:pPr indent="0" lvl="0" marL="0" rtl="0" algn="ctr">
                        <a:spcBef>
                          <a:spcPts val="0"/>
                        </a:spcBef>
                        <a:spcAft>
                          <a:spcPts val="0"/>
                        </a:spcAft>
                        <a:buNone/>
                      </a:pPr>
                      <a:r>
                        <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N=</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S</a:t>
                      </a:r>
                      <a:r>
                        <a:rPr lang="en-US" sz="1800"/>
                        <a:t>ens</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Spec</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PPV</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NPV</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Accuracy</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2350">
                <a:tc>
                  <a:txBody>
                    <a:bodyPr/>
                    <a:lstStyle/>
                    <a:p>
                      <a:pPr indent="0" lvl="0" marL="0" rtl="0" algn="ctr">
                        <a:spcBef>
                          <a:spcPts val="0"/>
                        </a:spcBef>
                        <a:spcAft>
                          <a:spcPts val="0"/>
                        </a:spcAft>
                        <a:buNone/>
                      </a:pPr>
                      <a:r>
                        <a:rPr lang="en-US" sz="1800"/>
                        <a:t>AVE</a:t>
                      </a:r>
                      <a:r>
                        <a:rPr lang="en-US" sz="1800"/>
                        <a:t> 1</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66</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0.533</a:t>
                      </a:r>
                      <a:endParaRPr sz="1800"/>
                    </a:p>
                    <a:p>
                      <a:pPr indent="0" lvl="0" marL="0" rtl="0" algn="ctr">
                        <a:spcBef>
                          <a:spcPts val="0"/>
                        </a:spcBef>
                        <a:spcAft>
                          <a:spcPts val="0"/>
                        </a:spcAft>
                        <a:buNone/>
                      </a:pPr>
                      <a:r>
                        <a:rPr lang="en-US" sz="1600"/>
                        <a:t>(0.274-0.777)</a:t>
                      </a:r>
                      <a:endParaRPr sz="16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0.843</a:t>
                      </a:r>
                      <a:endParaRPr sz="1800"/>
                    </a:p>
                    <a:p>
                      <a:pPr indent="0" lvl="0" marL="0" rtl="0" algn="ctr">
                        <a:spcBef>
                          <a:spcPts val="0"/>
                        </a:spcBef>
                        <a:spcAft>
                          <a:spcPts val="0"/>
                        </a:spcAft>
                        <a:buNone/>
                      </a:pPr>
                      <a:r>
                        <a:rPr lang="en-US" sz="1600"/>
                        <a:t>(0.709-0.925)</a:t>
                      </a:r>
                      <a:endParaRPr sz="16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0.500</a:t>
                      </a:r>
                      <a:endParaRPr sz="1800"/>
                    </a:p>
                    <a:p>
                      <a:pPr indent="0" lvl="0" marL="0" rtl="0" algn="ctr">
                        <a:spcBef>
                          <a:spcPts val="0"/>
                        </a:spcBef>
                        <a:spcAft>
                          <a:spcPts val="0"/>
                        </a:spcAft>
                        <a:buNone/>
                      </a:pPr>
                      <a:r>
                        <a:rPr lang="en-US" sz="1600"/>
                        <a:t>(0.255-0.745)</a:t>
                      </a:r>
                      <a:endParaRPr sz="16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0.860</a:t>
                      </a:r>
                      <a:endParaRPr sz="1800"/>
                    </a:p>
                    <a:p>
                      <a:pPr indent="0" lvl="0" marL="0" rtl="0" algn="ctr">
                        <a:spcBef>
                          <a:spcPts val="0"/>
                        </a:spcBef>
                        <a:spcAft>
                          <a:spcPts val="0"/>
                        </a:spcAft>
                        <a:buNone/>
                      </a:pPr>
                      <a:r>
                        <a:rPr lang="en-US" sz="1600"/>
                        <a:t>(0.726-0.937)</a:t>
                      </a:r>
                      <a:endParaRPr sz="16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0.773</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2350">
                <a:tc>
                  <a:txBody>
                    <a:bodyPr/>
                    <a:lstStyle/>
                    <a:p>
                      <a:pPr indent="0" lvl="0" marL="0" rtl="0" algn="ctr">
                        <a:spcBef>
                          <a:spcPts val="0"/>
                        </a:spcBef>
                        <a:spcAft>
                          <a:spcPts val="0"/>
                        </a:spcAft>
                        <a:buNone/>
                      </a:pPr>
                      <a:r>
                        <a:rPr lang="en-US" sz="1800"/>
                        <a:t>AVE 2</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66</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0.267</a:t>
                      </a:r>
                      <a:endParaRPr sz="1800"/>
                    </a:p>
                    <a:p>
                      <a:pPr indent="0" lvl="0" marL="0" rtl="0" algn="ctr">
                        <a:spcBef>
                          <a:spcPts val="0"/>
                        </a:spcBef>
                        <a:spcAft>
                          <a:spcPts val="0"/>
                        </a:spcAft>
                        <a:buNone/>
                      </a:pPr>
                      <a:r>
                        <a:rPr lang="en-US" sz="1600"/>
                        <a:t>(0.089-0.552)</a:t>
                      </a:r>
                      <a:endParaRPr sz="16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0.961</a:t>
                      </a:r>
                      <a:endParaRPr sz="1800"/>
                    </a:p>
                    <a:p>
                      <a:pPr indent="0" lvl="0" marL="0" rtl="0" algn="ctr">
                        <a:spcBef>
                          <a:spcPts val="0"/>
                        </a:spcBef>
                        <a:spcAft>
                          <a:spcPts val="0"/>
                        </a:spcAft>
                        <a:buNone/>
                      </a:pPr>
                      <a:r>
                        <a:rPr lang="en-US" sz="1600"/>
                        <a:t>(0.854-0.993)</a:t>
                      </a:r>
                      <a:endParaRPr sz="16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0.667</a:t>
                      </a:r>
                      <a:endParaRPr sz="1800"/>
                    </a:p>
                    <a:p>
                      <a:pPr indent="0" lvl="0" marL="0" rtl="0" algn="ctr">
                        <a:spcBef>
                          <a:spcPts val="0"/>
                        </a:spcBef>
                        <a:spcAft>
                          <a:spcPts val="0"/>
                        </a:spcAft>
                        <a:buNone/>
                      </a:pPr>
                      <a:r>
                        <a:rPr lang="en-US" sz="1600"/>
                        <a:t>(0.241-0.940)</a:t>
                      </a:r>
                      <a:endParaRPr sz="16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0.817</a:t>
                      </a:r>
                      <a:endParaRPr sz="1800"/>
                    </a:p>
                    <a:p>
                      <a:pPr indent="0" lvl="0" marL="0" rtl="0" algn="ctr">
                        <a:spcBef>
                          <a:spcPts val="0"/>
                        </a:spcBef>
                        <a:spcAft>
                          <a:spcPts val="0"/>
                        </a:spcAft>
                        <a:buNone/>
                      </a:pPr>
                      <a:r>
                        <a:rPr lang="en-US" sz="1600"/>
                        <a:t>(0.691-0.900)</a:t>
                      </a:r>
                      <a:endParaRPr sz="16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0.803</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16575">
                <a:tc>
                  <a:txBody>
                    <a:bodyPr/>
                    <a:lstStyle/>
                    <a:p>
                      <a:pPr indent="0" lvl="0" marL="0" rtl="0" algn="ctr">
                        <a:spcBef>
                          <a:spcPts val="0"/>
                        </a:spcBef>
                        <a:spcAft>
                          <a:spcPts val="0"/>
                        </a:spcAft>
                        <a:buNone/>
                      </a:pPr>
                      <a:r>
                        <a:rPr lang="en-US" sz="1800"/>
                        <a:t>LSIL </a:t>
                      </a:r>
                      <a:r>
                        <a:rPr lang="en-US" sz="1800"/>
                        <a:t>Cytology</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66</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t>0.947</a:t>
                      </a:r>
                      <a:endParaRPr sz="1800"/>
                    </a:p>
                    <a:p>
                      <a:pPr indent="0" lvl="0" marL="0" rtl="0" algn="ctr">
                        <a:lnSpc>
                          <a:spcPct val="115000"/>
                        </a:lnSpc>
                        <a:spcBef>
                          <a:spcPts val="0"/>
                        </a:spcBef>
                        <a:spcAft>
                          <a:spcPts val="0"/>
                        </a:spcAft>
                        <a:buNone/>
                      </a:pPr>
                      <a:r>
                        <a:rPr lang="en-US" sz="1600"/>
                        <a:t>(</a:t>
                      </a:r>
                      <a:r>
                        <a:rPr lang="en-US" sz="1600"/>
                        <a:t>0.719-0.997</a:t>
                      </a:r>
                      <a:r>
                        <a:rPr lang="en-US" sz="1600"/>
                        <a:t>)</a:t>
                      </a:r>
                      <a:endParaRPr sz="16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t>0.281</a:t>
                      </a:r>
                      <a:endParaRPr sz="1800"/>
                    </a:p>
                    <a:p>
                      <a:pPr indent="0" lvl="0" marL="0" rtl="0" algn="ctr">
                        <a:lnSpc>
                          <a:spcPct val="115000"/>
                        </a:lnSpc>
                        <a:spcBef>
                          <a:spcPts val="0"/>
                        </a:spcBef>
                        <a:spcAft>
                          <a:spcPts val="0"/>
                        </a:spcAft>
                        <a:buNone/>
                      </a:pPr>
                      <a:r>
                        <a:rPr lang="en-US" sz="1600"/>
                        <a:t>(0.179-0.410)</a:t>
                      </a:r>
                      <a:endParaRPr sz="18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t>0.281</a:t>
                      </a:r>
                      <a:endParaRPr sz="1800"/>
                    </a:p>
                    <a:p>
                      <a:pPr indent="0" lvl="0" marL="0" rtl="0" algn="ctr">
                        <a:lnSpc>
                          <a:spcPct val="115000"/>
                        </a:lnSpc>
                        <a:spcBef>
                          <a:spcPts val="0"/>
                        </a:spcBef>
                        <a:spcAft>
                          <a:spcPts val="0"/>
                        </a:spcAft>
                        <a:buNone/>
                      </a:pPr>
                      <a:r>
                        <a:rPr lang="en-US" sz="1600"/>
                        <a:t>(0.179-0.410)</a:t>
                      </a:r>
                      <a:endParaRPr sz="18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t>0.947</a:t>
                      </a:r>
                      <a:endParaRPr sz="1800"/>
                    </a:p>
                    <a:p>
                      <a:pPr indent="0" lvl="0" marL="0" rtl="0" algn="ctr">
                        <a:lnSpc>
                          <a:spcPct val="115000"/>
                        </a:lnSpc>
                        <a:spcBef>
                          <a:spcPts val="0"/>
                        </a:spcBef>
                        <a:spcAft>
                          <a:spcPts val="0"/>
                        </a:spcAft>
                        <a:buNone/>
                      </a:pPr>
                      <a:r>
                        <a:rPr lang="en-US" sz="1600"/>
                        <a:t>(0.719-0.997)</a:t>
                      </a:r>
                      <a:endParaRPr sz="18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0.434</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16575">
                <a:tc>
                  <a:txBody>
                    <a:bodyPr/>
                    <a:lstStyle/>
                    <a:p>
                      <a:pPr indent="0" lvl="0" marL="0" rtl="0" algn="ctr">
                        <a:spcBef>
                          <a:spcPts val="0"/>
                        </a:spcBef>
                        <a:spcAft>
                          <a:spcPts val="0"/>
                        </a:spcAft>
                        <a:buNone/>
                      </a:pPr>
                      <a:r>
                        <a:rPr lang="en-US" sz="1800"/>
                        <a:t>HPV</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37</a:t>
                      </a:r>
                      <a:endParaRPr sz="18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t>1</a:t>
                      </a:r>
                      <a:endParaRPr sz="1800"/>
                    </a:p>
                    <a:p>
                      <a:pPr indent="0" lvl="0" marL="0" rtl="0" algn="ctr">
                        <a:lnSpc>
                          <a:spcPct val="115000"/>
                        </a:lnSpc>
                        <a:spcBef>
                          <a:spcPts val="0"/>
                        </a:spcBef>
                        <a:spcAft>
                          <a:spcPts val="0"/>
                        </a:spcAft>
                        <a:buNone/>
                      </a:pPr>
                      <a:r>
                        <a:rPr lang="en-US" sz="1600"/>
                        <a:t>(0.732-1.000)</a:t>
                      </a:r>
                      <a:endParaRPr sz="18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t>0.435</a:t>
                      </a:r>
                      <a:endParaRPr sz="1800"/>
                    </a:p>
                    <a:p>
                      <a:pPr indent="0" lvl="0" marL="0" rtl="0" algn="ctr">
                        <a:lnSpc>
                          <a:spcPct val="115000"/>
                        </a:lnSpc>
                        <a:spcBef>
                          <a:spcPts val="0"/>
                        </a:spcBef>
                        <a:spcAft>
                          <a:spcPts val="0"/>
                        </a:spcAft>
                        <a:buNone/>
                      </a:pPr>
                      <a:r>
                        <a:rPr lang="en-US" sz="1600"/>
                        <a:t>(0.239-0.651)</a:t>
                      </a:r>
                      <a:endParaRPr sz="18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t>0.519</a:t>
                      </a:r>
                      <a:endParaRPr sz="1800"/>
                    </a:p>
                    <a:p>
                      <a:pPr indent="0" lvl="0" marL="0" rtl="0" algn="ctr">
                        <a:lnSpc>
                          <a:spcPct val="115000"/>
                        </a:lnSpc>
                        <a:spcBef>
                          <a:spcPts val="0"/>
                        </a:spcBef>
                        <a:spcAft>
                          <a:spcPts val="0"/>
                        </a:spcAft>
                        <a:buNone/>
                      </a:pPr>
                      <a:r>
                        <a:rPr lang="en-US" sz="1600"/>
                        <a:t>(0.323-0.708)</a:t>
                      </a:r>
                      <a:endParaRPr sz="18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t>1</a:t>
                      </a:r>
                      <a:endParaRPr sz="1800"/>
                    </a:p>
                    <a:p>
                      <a:pPr indent="0" lvl="0" marL="0" rtl="0" algn="ctr">
                        <a:lnSpc>
                          <a:spcPct val="115000"/>
                        </a:lnSpc>
                        <a:spcBef>
                          <a:spcPts val="0"/>
                        </a:spcBef>
                        <a:spcAft>
                          <a:spcPts val="0"/>
                        </a:spcAft>
                        <a:buNone/>
                      </a:pPr>
                      <a:r>
                        <a:rPr lang="en-US" sz="1600"/>
                        <a:t>(0.655-1.000)</a:t>
                      </a:r>
                      <a:endParaRPr sz="18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t>0.649</a:t>
                      </a:r>
                      <a:endParaRPr sz="18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291" name="Google Shape;291;p32"/>
          <p:cNvPicPr preferRelativeResize="0"/>
          <p:nvPr/>
        </p:nvPicPr>
        <p:blipFill rotWithShape="1">
          <a:blip r:embed="rId3">
            <a:alphaModFix/>
          </a:blip>
          <a:srcRect b="0" l="0" r="14566" t="8734"/>
          <a:stretch/>
        </p:blipFill>
        <p:spPr>
          <a:xfrm>
            <a:off x="11018825" y="39600"/>
            <a:ext cx="1132500" cy="1209775"/>
          </a:xfrm>
          <a:prstGeom prst="rect">
            <a:avLst/>
          </a:prstGeom>
          <a:noFill/>
          <a:ln>
            <a:noFill/>
          </a:ln>
        </p:spPr>
      </p:pic>
      <p:sp>
        <p:nvSpPr>
          <p:cNvPr id="292" name="Google Shape;292;p32"/>
          <p:cNvSpPr/>
          <p:nvPr/>
        </p:nvSpPr>
        <p:spPr>
          <a:xfrm>
            <a:off x="9877425" y="1541500"/>
            <a:ext cx="1267800" cy="44376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2"/>
          <p:cNvSpPr txBox="1"/>
          <p:nvPr/>
        </p:nvSpPr>
        <p:spPr>
          <a:xfrm>
            <a:off x="1415275" y="6126400"/>
            <a:ext cx="9124500" cy="7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3000">
                <a:solidFill>
                  <a:srgbClr val="FF0000"/>
                </a:solidFill>
                <a:latin typeface="Open Sans"/>
                <a:ea typeface="Open Sans"/>
                <a:cs typeface="Open Sans"/>
                <a:sym typeface="Open Sans"/>
              </a:rPr>
              <a:t>AVE can be used to triage HPV effectively</a:t>
            </a:r>
            <a:endParaRPr b="1" i="1" sz="3000">
              <a:solidFill>
                <a:srgbClr val="FF0000"/>
              </a:solidFill>
              <a:latin typeface="Open Sans"/>
              <a:ea typeface="Open Sans"/>
              <a:cs typeface="Open Sans"/>
              <a:sym typeface="Open Sans"/>
            </a:endParaRPr>
          </a:p>
        </p:txBody>
      </p:sp>
      <p:sp>
        <p:nvSpPr>
          <p:cNvPr id="294" name="Google Shape;294;p32"/>
          <p:cNvSpPr/>
          <p:nvPr/>
        </p:nvSpPr>
        <p:spPr>
          <a:xfrm rot="5400000">
            <a:off x="5260025" y="-1977050"/>
            <a:ext cx="1465500" cy="103590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3"/>
          <p:cNvSpPr txBox="1"/>
          <p:nvPr>
            <p:ph type="title"/>
          </p:nvPr>
        </p:nvSpPr>
        <p:spPr>
          <a:xfrm>
            <a:off x="415600" y="593367"/>
            <a:ext cx="11360700" cy="943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Role of AVE as Triage with HPV in Poland</a:t>
            </a:r>
            <a:endParaRPr/>
          </a:p>
        </p:txBody>
      </p:sp>
      <p:sp>
        <p:nvSpPr>
          <p:cNvPr id="300" name="Google Shape;300;p33"/>
          <p:cNvSpPr txBox="1"/>
          <p:nvPr>
            <p:ph idx="1" type="body"/>
          </p:nvPr>
        </p:nvSpPr>
        <p:spPr>
          <a:xfrm>
            <a:off x="415600" y="1688433"/>
            <a:ext cx="11360700" cy="4403700"/>
          </a:xfrm>
          <a:prstGeom prst="rect">
            <a:avLst/>
          </a:prstGeom>
        </p:spPr>
        <p:txBody>
          <a:bodyPr anchorCtr="0" anchor="t" bIns="121900" lIns="121900" spcFirstLastPara="1" rIns="121900" wrap="square" tIns="121900">
            <a:noAutofit/>
          </a:bodyPr>
          <a:lstStyle/>
          <a:p>
            <a:pPr indent="-381000" lvl="0" marL="457200" rtl="0" algn="l">
              <a:lnSpc>
                <a:spcPct val="150000"/>
              </a:lnSpc>
              <a:spcBef>
                <a:spcPts val="0"/>
              </a:spcBef>
              <a:spcAft>
                <a:spcPts val="0"/>
              </a:spcAft>
              <a:buSzPts val="2400"/>
              <a:buChar char="●"/>
            </a:pPr>
            <a:r>
              <a:rPr lang="en-US"/>
              <a:t>When compared with histopathology, Cytology results had very high sensitivity and low specificity</a:t>
            </a:r>
            <a:endParaRPr/>
          </a:p>
          <a:p>
            <a:pPr indent="-349250" lvl="1" marL="914400" rtl="0" algn="l">
              <a:lnSpc>
                <a:spcPct val="150000"/>
              </a:lnSpc>
              <a:spcBef>
                <a:spcPts val="0"/>
              </a:spcBef>
              <a:spcAft>
                <a:spcPts val="0"/>
              </a:spcAft>
              <a:buSzPts val="1900"/>
              <a:buChar char="○"/>
            </a:pPr>
            <a:r>
              <a:rPr lang="en-US"/>
              <a:t>Very similar </a:t>
            </a:r>
            <a:r>
              <a:rPr lang="en-US"/>
              <a:t>sensitivity</a:t>
            </a:r>
            <a:r>
              <a:rPr lang="en-US"/>
              <a:t> and specificity to HPV - There is a questionable benefit of 2 highly sensitive, but not specific, diagnostic tests</a:t>
            </a:r>
            <a:endParaRPr/>
          </a:p>
          <a:p>
            <a:pPr indent="-381000" lvl="0" marL="457200" rtl="0" algn="l">
              <a:lnSpc>
                <a:spcPct val="150000"/>
              </a:lnSpc>
              <a:spcBef>
                <a:spcPts val="0"/>
              </a:spcBef>
              <a:spcAft>
                <a:spcPts val="0"/>
              </a:spcAft>
              <a:buSzPts val="2400"/>
              <a:buChar char="●"/>
            </a:pPr>
            <a:r>
              <a:rPr lang="en-US"/>
              <a:t>Optimal triage test should be designed for high specificity</a:t>
            </a:r>
            <a:endParaRPr/>
          </a:p>
          <a:p>
            <a:pPr indent="-381000" lvl="0" marL="457200" rtl="0" algn="l">
              <a:lnSpc>
                <a:spcPct val="150000"/>
              </a:lnSpc>
              <a:spcBef>
                <a:spcPts val="0"/>
              </a:spcBef>
              <a:spcAft>
                <a:spcPts val="0"/>
              </a:spcAft>
              <a:buSzPts val="2400"/>
              <a:buChar char="●"/>
            </a:pPr>
            <a:r>
              <a:rPr lang="en-US"/>
              <a:t>AVE</a:t>
            </a:r>
            <a:r>
              <a:rPr lang="en-US"/>
              <a:t> can be adjusted to enable higher sensitivity or higher specificity, this allows the user to set a threshold for the desired performance</a:t>
            </a:r>
            <a:endParaRPr/>
          </a:p>
          <a:p>
            <a:pPr indent="-349250" lvl="1" marL="914400" rtl="0" algn="l">
              <a:lnSpc>
                <a:spcPct val="150000"/>
              </a:lnSpc>
              <a:spcBef>
                <a:spcPts val="0"/>
              </a:spcBef>
              <a:spcAft>
                <a:spcPts val="0"/>
              </a:spcAft>
              <a:buSzPts val="1900"/>
              <a:buChar char="○"/>
            </a:pPr>
            <a:r>
              <a:rPr lang="en-US"/>
              <a:t>When combined with HPV, AVE can serve as a strong triage test, complimenting HPV’s high sensitivity and need for a high specificity test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type="title"/>
          </p:nvPr>
        </p:nvSpPr>
        <p:spPr>
          <a:xfrm>
            <a:off x="415600" y="593367"/>
            <a:ext cx="11360700" cy="94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Disclosures</a:t>
            </a:r>
            <a:endParaRPr/>
          </a:p>
        </p:txBody>
      </p:sp>
      <p:sp>
        <p:nvSpPr>
          <p:cNvPr id="86" name="Google Shape;86;p16"/>
          <p:cNvSpPr txBox="1"/>
          <p:nvPr>
            <p:ph idx="1" type="body"/>
          </p:nvPr>
        </p:nvSpPr>
        <p:spPr>
          <a:xfrm>
            <a:off x="415600" y="1688433"/>
            <a:ext cx="11360700" cy="4403700"/>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0"/>
              </a:spcBef>
              <a:spcAft>
                <a:spcPts val="0"/>
              </a:spcAft>
              <a:buSzPts val="2400"/>
              <a:buChar char="●"/>
            </a:pPr>
            <a:r>
              <a:rPr lang="en-US"/>
              <a:t>EUROGIN travel, accomodation and registration expenses: W. H. and M. Z. covered by MobileODT and associates</a:t>
            </a:r>
            <a:endParaRPr/>
          </a:p>
          <a:p>
            <a:pPr indent="-381000" lvl="0" marL="457200" rtl="0" algn="l">
              <a:lnSpc>
                <a:spcPct val="150000"/>
              </a:lnSpc>
              <a:spcBef>
                <a:spcPts val="0"/>
              </a:spcBef>
              <a:spcAft>
                <a:spcPts val="0"/>
              </a:spcAft>
              <a:buSzPts val="2400"/>
              <a:buChar char="●"/>
            </a:pPr>
            <a:r>
              <a:rPr lang="en-US"/>
              <a:t>Y.M., J.M., C.S., R.N., D.L. are employees of MobileODT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4"/>
          <p:cNvSpPr txBox="1"/>
          <p:nvPr>
            <p:ph type="title"/>
          </p:nvPr>
        </p:nvSpPr>
        <p:spPr>
          <a:xfrm>
            <a:off x="415600" y="593367"/>
            <a:ext cx="11360700" cy="94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Limitations of the study</a:t>
            </a:r>
            <a:endParaRPr/>
          </a:p>
        </p:txBody>
      </p:sp>
      <p:sp>
        <p:nvSpPr>
          <p:cNvPr id="306" name="Google Shape;306;p34"/>
          <p:cNvSpPr txBox="1"/>
          <p:nvPr>
            <p:ph idx="1" type="body"/>
          </p:nvPr>
        </p:nvSpPr>
        <p:spPr>
          <a:xfrm>
            <a:off x="339400" y="1688433"/>
            <a:ext cx="11360700" cy="4403700"/>
          </a:xfrm>
          <a:prstGeom prst="rect">
            <a:avLst/>
          </a:prstGeom>
          <a:noFill/>
          <a:ln>
            <a:noFill/>
          </a:ln>
        </p:spPr>
        <p:txBody>
          <a:bodyPr anchorCtr="0" anchor="t" bIns="45700" lIns="91425" spcFirstLastPara="1" rIns="91425" wrap="square" tIns="45700">
            <a:noAutofit/>
          </a:bodyPr>
          <a:lstStyle/>
          <a:p>
            <a:pPr indent="-292100" lvl="0" marL="228600" marR="0" rtl="0" algn="l">
              <a:lnSpc>
                <a:spcPct val="115000"/>
              </a:lnSpc>
              <a:spcBef>
                <a:spcPts val="0"/>
              </a:spcBef>
              <a:spcAft>
                <a:spcPts val="0"/>
              </a:spcAft>
              <a:buSzPts val="2800"/>
              <a:buChar char="●"/>
            </a:pPr>
            <a:r>
              <a:rPr lang="en-US"/>
              <a:t>Real world data: Several labs were used to analyze test results, rather than a single lab with a standard reader panel. Only one site provided slides for a reader panel. </a:t>
            </a:r>
            <a:endParaRPr/>
          </a:p>
          <a:p>
            <a:pPr indent="-292100" lvl="0" marL="228600" marR="0" rtl="0" algn="l">
              <a:lnSpc>
                <a:spcPct val="115000"/>
              </a:lnSpc>
              <a:spcBef>
                <a:spcPts val="2100"/>
              </a:spcBef>
              <a:spcAft>
                <a:spcPts val="0"/>
              </a:spcAft>
              <a:buSzPts val="2800"/>
              <a:buChar char="●"/>
            </a:pPr>
            <a:r>
              <a:rPr lang="en-US"/>
              <a:t>Opportunistic data gathering: not possible to compare all test results on all patients</a:t>
            </a:r>
            <a:endParaRPr/>
          </a:p>
          <a:p>
            <a:pPr indent="-292100" lvl="0" marL="228600" marR="0" rtl="0" algn="l">
              <a:lnSpc>
                <a:spcPct val="115000"/>
              </a:lnSpc>
              <a:spcBef>
                <a:spcPts val="2100"/>
              </a:spcBef>
              <a:spcAft>
                <a:spcPts val="0"/>
              </a:spcAft>
              <a:buSzPts val="2800"/>
              <a:buChar char="●"/>
            </a:pPr>
            <a:r>
              <a:rPr lang="en-US"/>
              <a:t>Variation in image quality: multiple users and settings</a:t>
            </a:r>
            <a:endParaRPr/>
          </a:p>
          <a:p>
            <a:pPr indent="-292100" lvl="0" marL="228600" marR="0" rtl="0" algn="l">
              <a:lnSpc>
                <a:spcPct val="115000"/>
              </a:lnSpc>
              <a:spcBef>
                <a:spcPts val="2100"/>
              </a:spcBef>
              <a:spcAft>
                <a:spcPts val="2100"/>
              </a:spcAft>
              <a:buSzPts val="2800"/>
              <a:buChar char="●"/>
            </a:pPr>
            <a:r>
              <a:rPr lang="en-US"/>
              <a:t>Unclear how performance will change on different populations. ex. HPV-</a:t>
            </a:r>
            <a:endParaRPr/>
          </a:p>
        </p:txBody>
      </p:sp>
      <p:pic>
        <p:nvPicPr>
          <p:cNvPr id="307" name="Google Shape;307;p34"/>
          <p:cNvPicPr preferRelativeResize="0"/>
          <p:nvPr/>
        </p:nvPicPr>
        <p:blipFill rotWithShape="1">
          <a:blip r:embed="rId3">
            <a:alphaModFix/>
          </a:blip>
          <a:srcRect b="0" l="0" r="14566" t="8734"/>
          <a:stretch/>
        </p:blipFill>
        <p:spPr>
          <a:xfrm>
            <a:off x="11018825" y="39600"/>
            <a:ext cx="1132500" cy="1209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35"/>
          <p:cNvSpPr txBox="1"/>
          <p:nvPr>
            <p:ph type="title"/>
          </p:nvPr>
        </p:nvSpPr>
        <p:spPr>
          <a:xfrm>
            <a:off x="415600" y="593367"/>
            <a:ext cx="11360700" cy="94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Interpretation and Conclusions</a:t>
            </a:r>
            <a:endParaRPr/>
          </a:p>
        </p:txBody>
      </p:sp>
      <p:sp>
        <p:nvSpPr>
          <p:cNvPr id="313" name="Google Shape;313;p35"/>
          <p:cNvSpPr txBox="1"/>
          <p:nvPr>
            <p:ph idx="1" type="body"/>
          </p:nvPr>
        </p:nvSpPr>
        <p:spPr>
          <a:xfrm>
            <a:off x="415600" y="1688425"/>
            <a:ext cx="11360700" cy="44037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SzPts val="2400"/>
              <a:buChar char="●"/>
            </a:pPr>
            <a:r>
              <a:rPr lang="en-US"/>
              <a:t>Pilot obtained a range of real-world digital images and found good AVE </a:t>
            </a:r>
            <a:r>
              <a:rPr lang="en-US"/>
              <a:t>sens, spec, PPV, NPV and accuracy </a:t>
            </a:r>
            <a:endParaRPr/>
          </a:p>
          <a:p>
            <a:pPr indent="-381000" lvl="0" marL="457200" rtl="0" algn="l">
              <a:lnSpc>
                <a:spcPct val="150000"/>
              </a:lnSpc>
              <a:spcBef>
                <a:spcPts val="0"/>
              </a:spcBef>
              <a:spcAft>
                <a:spcPts val="0"/>
              </a:spcAft>
              <a:buSzPts val="2400"/>
              <a:buChar char="●"/>
            </a:pPr>
            <a:r>
              <a:rPr lang="en-US"/>
              <a:t>Prototype of digital AVE running on the EVA System shows promise: A lab-free test providing results at the point of care which could be a reality soon and potentially reduces loss of follow up’s</a:t>
            </a:r>
            <a:endParaRPr/>
          </a:p>
          <a:p>
            <a:pPr indent="-381000" lvl="0" marL="457200" rtl="0" algn="l">
              <a:lnSpc>
                <a:spcPct val="115000"/>
              </a:lnSpc>
              <a:spcBef>
                <a:spcPts val="0"/>
              </a:spcBef>
              <a:spcAft>
                <a:spcPts val="0"/>
              </a:spcAft>
              <a:buSzPts val="2400"/>
              <a:buChar char="●"/>
            </a:pPr>
            <a:r>
              <a:rPr lang="en-US"/>
              <a:t>AVE has good prognostics for useful tool in triage for HPV positive patients and/or supplementary technology in co-test with cytology and/or HPV testing</a:t>
            </a:r>
            <a:endParaRPr/>
          </a:p>
          <a:p>
            <a:pPr indent="-381000" lvl="0" marL="457200" rtl="0" algn="l">
              <a:lnSpc>
                <a:spcPct val="115000"/>
              </a:lnSpc>
              <a:spcBef>
                <a:spcPts val="0"/>
              </a:spcBef>
              <a:spcAft>
                <a:spcPts val="0"/>
              </a:spcAft>
              <a:buSzPts val="2400"/>
              <a:buChar char="●"/>
            </a:pPr>
            <a:r>
              <a:rPr lang="en-US"/>
              <a:t>Multi-centered, RCT on statistically significant population is needed for complete assessment of AVE as a diagnostic tool</a:t>
            </a:r>
            <a:endParaRPr/>
          </a:p>
          <a:p>
            <a:pPr indent="0" lvl="0" marL="0" rtl="0" algn="l">
              <a:lnSpc>
                <a:spcPct val="115000"/>
              </a:lnSpc>
              <a:spcBef>
                <a:spcPts val="2100"/>
              </a:spcBef>
              <a:spcAft>
                <a:spcPts val="2100"/>
              </a:spcAft>
              <a:buNone/>
            </a:pPr>
            <a:r>
              <a:t/>
            </a:r>
            <a:endParaRPr/>
          </a:p>
        </p:txBody>
      </p:sp>
      <p:pic>
        <p:nvPicPr>
          <p:cNvPr id="314" name="Google Shape;314;p35"/>
          <p:cNvPicPr preferRelativeResize="0"/>
          <p:nvPr/>
        </p:nvPicPr>
        <p:blipFill rotWithShape="1">
          <a:blip r:embed="rId3">
            <a:alphaModFix/>
          </a:blip>
          <a:srcRect b="0" l="0" r="14566" t="8734"/>
          <a:stretch/>
        </p:blipFill>
        <p:spPr>
          <a:xfrm>
            <a:off x="11018825" y="39600"/>
            <a:ext cx="1132500" cy="1209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36"/>
          <p:cNvSpPr txBox="1"/>
          <p:nvPr>
            <p:ph type="title"/>
          </p:nvPr>
        </p:nvSpPr>
        <p:spPr>
          <a:xfrm>
            <a:off x="831850" y="1709738"/>
            <a:ext cx="10515600" cy="2852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Questions?</a:t>
            </a:r>
            <a:endParaRPr/>
          </a:p>
        </p:txBody>
      </p:sp>
      <p:sp>
        <p:nvSpPr>
          <p:cNvPr id="320" name="Google Shape;320;p36"/>
          <p:cNvSpPr txBox="1"/>
          <p:nvPr>
            <p:ph idx="1" type="body"/>
          </p:nvPr>
        </p:nvSpPr>
        <p:spPr>
          <a:xfrm>
            <a:off x="831850" y="4589463"/>
            <a:ext cx="10515600" cy="150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Dr. Wojciech Homola</a:t>
            </a:r>
            <a:endParaRPr/>
          </a:p>
          <a:p>
            <a:pPr indent="0" lvl="0" marL="0" rtl="0" algn="l">
              <a:spcBef>
                <a:spcPts val="2100"/>
              </a:spcBef>
              <a:spcAft>
                <a:spcPts val="2100"/>
              </a:spcAft>
              <a:buNone/>
            </a:pPr>
            <a:r>
              <a:rPr lang="en-US"/>
              <a:t>wojciech.homola@umed.wroc.pl </a:t>
            </a:r>
            <a:endParaRPr/>
          </a:p>
        </p:txBody>
      </p:sp>
      <p:pic>
        <p:nvPicPr>
          <p:cNvPr id="321" name="Google Shape;321;p36"/>
          <p:cNvPicPr preferRelativeResize="0"/>
          <p:nvPr/>
        </p:nvPicPr>
        <p:blipFill rotWithShape="1">
          <a:blip r:embed="rId3">
            <a:alphaModFix/>
          </a:blip>
          <a:srcRect b="0" l="0" r="14566" t="8734"/>
          <a:stretch/>
        </p:blipFill>
        <p:spPr>
          <a:xfrm>
            <a:off x="11018825" y="39600"/>
            <a:ext cx="1132500" cy="1209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37"/>
          <p:cNvSpPr txBox="1"/>
          <p:nvPr>
            <p:ph type="title"/>
          </p:nvPr>
        </p:nvSpPr>
        <p:spPr>
          <a:xfrm>
            <a:off x="211400" y="1709750"/>
            <a:ext cx="11136000" cy="2852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Thank you!</a:t>
            </a:r>
            <a:endParaRPr/>
          </a:p>
        </p:txBody>
      </p:sp>
      <p:pic>
        <p:nvPicPr>
          <p:cNvPr id="327" name="Google Shape;327;p37"/>
          <p:cNvPicPr preferRelativeResize="0"/>
          <p:nvPr/>
        </p:nvPicPr>
        <p:blipFill>
          <a:blip r:embed="rId3">
            <a:alphaModFix/>
          </a:blip>
          <a:stretch>
            <a:fillRect/>
          </a:stretch>
        </p:blipFill>
        <p:spPr>
          <a:xfrm>
            <a:off x="4425475" y="1295400"/>
            <a:ext cx="6774901" cy="4516601"/>
          </a:xfrm>
          <a:prstGeom prst="rect">
            <a:avLst/>
          </a:prstGeom>
          <a:noFill/>
          <a:ln>
            <a:noFill/>
          </a:ln>
        </p:spPr>
      </p:pic>
      <p:pic>
        <p:nvPicPr>
          <p:cNvPr id="328" name="Google Shape;328;p37"/>
          <p:cNvPicPr preferRelativeResize="0"/>
          <p:nvPr/>
        </p:nvPicPr>
        <p:blipFill rotWithShape="1">
          <a:blip r:embed="rId4">
            <a:alphaModFix/>
          </a:blip>
          <a:srcRect b="0" l="0" r="14566" t="8734"/>
          <a:stretch/>
        </p:blipFill>
        <p:spPr>
          <a:xfrm>
            <a:off x="11018825" y="39600"/>
            <a:ext cx="1132500" cy="1209775"/>
          </a:xfrm>
          <a:prstGeom prst="rect">
            <a:avLst/>
          </a:prstGeom>
          <a:noFill/>
          <a:ln>
            <a:noFill/>
          </a:ln>
        </p:spPr>
      </p:pic>
      <p:sp>
        <p:nvSpPr>
          <p:cNvPr id="329" name="Google Shape;329;p37"/>
          <p:cNvSpPr txBox="1"/>
          <p:nvPr>
            <p:ph idx="1" type="body"/>
          </p:nvPr>
        </p:nvSpPr>
        <p:spPr>
          <a:xfrm>
            <a:off x="211400" y="4714850"/>
            <a:ext cx="4123800" cy="1209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000"/>
              <a:t>Dr. Wojciech Homola</a:t>
            </a:r>
            <a:endParaRPr sz="2000"/>
          </a:p>
          <a:p>
            <a:pPr indent="0" lvl="0" marL="0" rtl="0" algn="l">
              <a:spcBef>
                <a:spcPts val="2100"/>
              </a:spcBef>
              <a:spcAft>
                <a:spcPts val="2100"/>
              </a:spcAft>
              <a:buNone/>
            </a:pPr>
            <a:r>
              <a:rPr lang="en-US" sz="2000"/>
              <a:t>wojciech.homola@umed.wroc.pl </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3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Citations</a:t>
            </a:r>
            <a:endParaRPr/>
          </a:p>
        </p:txBody>
      </p:sp>
      <p:sp>
        <p:nvSpPr>
          <p:cNvPr id="335" name="Google Shape;335;p38"/>
          <p:cNvSpPr txBox="1"/>
          <p:nvPr>
            <p:ph idx="1" type="body"/>
          </p:nvPr>
        </p:nvSpPr>
        <p:spPr>
          <a:xfrm>
            <a:off x="838200" y="1453950"/>
            <a:ext cx="10651800" cy="4722900"/>
          </a:xfrm>
          <a:prstGeom prst="rect">
            <a:avLst/>
          </a:prstGeom>
        </p:spPr>
        <p:txBody>
          <a:bodyPr anchorCtr="0" anchor="t" bIns="45700" lIns="91425" spcFirstLastPara="1" rIns="91425" wrap="square" tIns="45700">
            <a:noAutofit/>
          </a:bodyPr>
          <a:lstStyle/>
          <a:p>
            <a:pPr indent="-304800" lvl="0" marL="457200" marR="0" rtl="0" algn="l">
              <a:lnSpc>
                <a:spcPct val="115000"/>
              </a:lnSpc>
              <a:spcBef>
                <a:spcPts val="0"/>
              </a:spcBef>
              <a:spcAft>
                <a:spcPts val="0"/>
              </a:spcAft>
              <a:buSzPts val="1200"/>
              <a:buFont typeface="Arial"/>
              <a:buChar char="●"/>
            </a:pPr>
            <a:r>
              <a:rPr lang="en-US" sz="1200">
                <a:solidFill>
                  <a:srgbClr val="000000"/>
                </a:solidFill>
                <a:latin typeface="Arial"/>
                <a:ea typeface="Arial"/>
                <a:cs typeface="Arial"/>
                <a:sym typeface="Arial"/>
              </a:rPr>
              <a:t>Zimermman G, Gordon S, Greenspan H, editors. Content-based indexing and retrieval of uterine cervix images. 2004 23rd IEEE Convention of Electrical and Electronics Engineers in Israel; 2004 September 6-7, 2004; Tel Aviv, Israel: IEEE.</a:t>
            </a:r>
            <a:endParaRPr sz="1200">
              <a:solidFill>
                <a:srgbClr val="000000"/>
              </a:solidFill>
              <a:latin typeface="Arial"/>
              <a:ea typeface="Arial"/>
              <a:cs typeface="Arial"/>
              <a:sym typeface="Arial"/>
            </a:endParaRPr>
          </a:p>
          <a:p>
            <a:pPr indent="-304800" lvl="0" marL="457200" marR="0" rtl="0" algn="l">
              <a:lnSpc>
                <a:spcPct val="115000"/>
              </a:lnSpc>
              <a:spcBef>
                <a:spcPts val="0"/>
              </a:spcBef>
              <a:spcAft>
                <a:spcPts val="0"/>
              </a:spcAft>
              <a:buSzPts val="1200"/>
              <a:buFont typeface="Arial"/>
              <a:buChar char="●"/>
            </a:pPr>
            <a:r>
              <a:rPr lang="en-US" sz="1200">
                <a:solidFill>
                  <a:srgbClr val="000000"/>
                </a:solidFill>
                <a:latin typeface="Arial"/>
                <a:ea typeface="Arial"/>
                <a:cs typeface="Arial"/>
                <a:sym typeface="Arial"/>
              </a:rPr>
              <a:t>Acosta-Mesa HG, Cruz-Ramirez N, Hernandez-Jimenez R. Aceto-white temporal pattern classification using K-NN to identify precancerous cervical lesion in colposcopic images. Comput Biol Med. 2009 Sep;39:(9):778-84. (</a:t>
            </a:r>
            <a:r>
              <a:rPr lang="en-US" sz="1200">
                <a:solidFill>
                  <a:srgbClr val="000000"/>
                </a:solidFill>
                <a:uFill>
                  <a:noFill/>
                </a:uFill>
                <a:latin typeface="Arial"/>
                <a:ea typeface="Arial"/>
                <a:cs typeface="Arial"/>
                <a:sym typeface="Arial"/>
                <a:hlinkClick r:id="rId3"/>
              </a:rPr>
              <a:t>http://www.ncbi.nlm.nih.gov/pubmed/19608162</a:t>
            </a:r>
            <a:r>
              <a:rPr lang="en-US" sz="1200">
                <a:solidFill>
                  <a:srgbClr val="000000"/>
                </a:solidFill>
                <a:latin typeface="Arial"/>
                <a:ea typeface="Arial"/>
                <a:cs typeface="Arial"/>
                <a:sym typeface="Arial"/>
              </a:rPr>
              <a:t>).</a:t>
            </a:r>
            <a:endParaRPr sz="1200">
              <a:solidFill>
                <a:srgbClr val="000000"/>
              </a:solidFill>
              <a:latin typeface="Arial"/>
              <a:ea typeface="Arial"/>
              <a:cs typeface="Arial"/>
              <a:sym typeface="Arial"/>
            </a:endParaRPr>
          </a:p>
          <a:p>
            <a:pPr indent="-304800" lvl="0" marL="457200" marR="0" rtl="0" algn="l">
              <a:lnSpc>
                <a:spcPct val="115000"/>
              </a:lnSpc>
              <a:spcBef>
                <a:spcPts val="0"/>
              </a:spcBef>
              <a:spcAft>
                <a:spcPts val="0"/>
              </a:spcAft>
              <a:buSzPts val="1200"/>
              <a:buFont typeface="Arial"/>
              <a:buChar char="●"/>
            </a:pPr>
            <a:r>
              <a:rPr lang="en-US" sz="1200">
                <a:solidFill>
                  <a:srgbClr val="000000"/>
                </a:solidFill>
                <a:latin typeface="Arial"/>
                <a:ea typeface="Arial"/>
                <a:cs typeface="Arial"/>
                <a:sym typeface="Arial"/>
              </a:rPr>
              <a:t>Acosta-Mesa HG, Rechy-Ramirez F, Mezura-Montes E, Cruz-Ramirez N, Hernandez Jimenez R. Application of time series discretization using evolutionary programming for classification of precancerous cervical lesions. J Biomed Inform. 2014 Jun;49:73-83. (</a:t>
            </a:r>
            <a:r>
              <a:rPr lang="en-US" sz="1200">
                <a:solidFill>
                  <a:srgbClr val="000000"/>
                </a:solidFill>
                <a:uFill>
                  <a:noFill/>
                </a:uFill>
                <a:latin typeface="Arial"/>
                <a:ea typeface="Arial"/>
                <a:cs typeface="Arial"/>
                <a:sym typeface="Arial"/>
                <a:hlinkClick r:id="rId4"/>
              </a:rPr>
              <a:t>http://www.ncbi.nlm.nih.gov/pubmed/24637143</a:t>
            </a:r>
            <a:r>
              <a:rPr lang="en-US" sz="1200">
                <a:solidFill>
                  <a:srgbClr val="000000"/>
                </a:solidFill>
                <a:latin typeface="Arial"/>
                <a:ea typeface="Arial"/>
                <a:cs typeface="Arial"/>
                <a:sym typeface="Arial"/>
              </a:rPr>
              <a:t>).</a:t>
            </a:r>
            <a:endParaRPr sz="1200">
              <a:solidFill>
                <a:srgbClr val="000000"/>
              </a:solidFill>
              <a:latin typeface="Arial"/>
              <a:ea typeface="Arial"/>
              <a:cs typeface="Arial"/>
              <a:sym typeface="Arial"/>
            </a:endParaRPr>
          </a:p>
          <a:p>
            <a:pPr indent="-304800" lvl="0" marL="457200" marR="0" rtl="0" algn="l">
              <a:lnSpc>
                <a:spcPct val="115000"/>
              </a:lnSpc>
              <a:spcBef>
                <a:spcPts val="0"/>
              </a:spcBef>
              <a:spcAft>
                <a:spcPts val="0"/>
              </a:spcAft>
              <a:buSzPts val="1200"/>
              <a:buFont typeface="Arial"/>
              <a:buChar char="●"/>
            </a:pPr>
            <a:r>
              <a:rPr lang="en-US" sz="1200">
                <a:solidFill>
                  <a:srgbClr val="000000"/>
                </a:solidFill>
                <a:latin typeface="Arial"/>
                <a:ea typeface="Arial"/>
                <a:cs typeface="Arial"/>
                <a:sym typeface="Arial"/>
              </a:rPr>
              <a:t>Acosta-Mesa HG, Zitova B, Rios-Figueroa HV, Cruz-Ramirez N, Marin-Hernandez A, Hernandez-Jimenez R, et al., editors. Cervical cancer detection using colposcopic images: A temporal approach. Sixth Mexican International Conference on Computer Science (ENC'05); 2005 September 26-30, 2005; Puebla, Mexico: IEEE.</a:t>
            </a:r>
            <a:endParaRPr sz="1200">
              <a:solidFill>
                <a:srgbClr val="000000"/>
              </a:solidFill>
              <a:latin typeface="Arial"/>
              <a:ea typeface="Arial"/>
              <a:cs typeface="Arial"/>
              <a:sym typeface="Arial"/>
            </a:endParaRPr>
          </a:p>
          <a:p>
            <a:pPr indent="-304800" lvl="0" marL="457200" marR="0" rtl="0" algn="l">
              <a:lnSpc>
                <a:spcPct val="115000"/>
              </a:lnSpc>
              <a:spcBef>
                <a:spcPts val="0"/>
              </a:spcBef>
              <a:spcAft>
                <a:spcPts val="0"/>
              </a:spcAft>
              <a:buSzPts val="1200"/>
              <a:buFont typeface="Arial"/>
              <a:buChar char="●"/>
            </a:pPr>
            <a:r>
              <a:rPr lang="en-US" sz="1200">
                <a:solidFill>
                  <a:srgbClr val="000000"/>
                </a:solidFill>
                <a:latin typeface="Arial"/>
                <a:ea typeface="Arial"/>
                <a:cs typeface="Arial"/>
                <a:sym typeface="Arial"/>
              </a:rPr>
              <a:t>Xu T, Zhang H, Xin C, Kim E, Long LR, Xue Z, et al. Multi-feature based benchmark for cervical dysplasia classification evaluation. Pattern Recognition. 2017 Mar;63:468-75. (</a:t>
            </a:r>
            <a:r>
              <a:rPr lang="en-US" sz="1200">
                <a:solidFill>
                  <a:srgbClr val="000000"/>
                </a:solidFill>
                <a:uFill>
                  <a:noFill/>
                </a:uFill>
                <a:latin typeface="Arial"/>
                <a:ea typeface="Arial"/>
                <a:cs typeface="Arial"/>
                <a:sym typeface="Arial"/>
                <a:hlinkClick r:id="rId5"/>
              </a:rPr>
              <a:t>http://www.ncbi.nlm.nih.gov/pubmed/28603299</a:t>
            </a:r>
            <a:r>
              <a:rPr lang="en-US" sz="1200">
                <a:solidFill>
                  <a:srgbClr val="000000"/>
                </a:solidFill>
                <a:latin typeface="Arial"/>
                <a:ea typeface="Arial"/>
                <a:cs typeface="Arial"/>
                <a:sym typeface="Arial"/>
              </a:rPr>
              <a:t>).</a:t>
            </a:r>
            <a:endParaRPr sz="1200">
              <a:solidFill>
                <a:srgbClr val="000000"/>
              </a:solidFill>
              <a:latin typeface="Arial"/>
              <a:ea typeface="Arial"/>
              <a:cs typeface="Arial"/>
              <a:sym typeface="Arial"/>
            </a:endParaRPr>
          </a:p>
          <a:p>
            <a:pPr indent="-304800" lvl="0" marL="457200" marR="0" rtl="0" algn="l">
              <a:lnSpc>
                <a:spcPct val="115000"/>
              </a:lnSpc>
              <a:spcBef>
                <a:spcPts val="0"/>
              </a:spcBef>
              <a:spcAft>
                <a:spcPts val="0"/>
              </a:spcAft>
              <a:buSzPts val="1200"/>
              <a:buFont typeface="Arial"/>
              <a:buChar char="●"/>
            </a:pPr>
            <a:r>
              <a:rPr lang="en-US" sz="1200">
                <a:solidFill>
                  <a:srgbClr val="000000"/>
                </a:solidFill>
                <a:latin typeface="Arial"/>
                <a:ea typeface="Arial"/>
                <a:cs typeface="Arial"/>
                <a:sym typeface="Arial"/>
              </a:rPr>
              <a:t>Hu L, Bell D, Antani S, Xue Z, Yu K, Horning MP, et al. An observational study of deep learning and automated evaluation of cervical images for cancer screening. JNCI: Journal of the National Cancer Institute [serial on the Internet]. 2019. (</a:t>
            </a:r>
            <a:r>
              <a:rPr lang="en-US" sz="1200">
                <a:solidFill>
                  <a:srgbClr val="000000"/>
                </a:solidFill>
                <a:uFill>
                  <a:noFill/>
                </a:uFill>
                <a:latin typeface="Arial"/>
                <a:ea typeface="Arial"/>
                <a:cs typeface="Arial"/>
                <a:sym typeface="Arial"/>
                <a:hlinkClick r:id="rId6"/>
              </a:rPr>
              <a:t>https://doi.org/10.1093/jnci/djy225</a:t>
            </a:r>
            <a:r>
              <a:rPr lang="en-US" sz="1200">
                <a:solidFill>
                  <a:srgbClr val="000000"/>
                </a:solidFill>
                <a:latin typeface="Arial"/>
                <a:ea typeface="Arial"/>
                <a:cs typeface="Arial"/>
                <a:sym typeface="Arial"/>
              </a:rPr>
              <a:t>).</a:t>
            </a:r>
            <a:endParaRPr sz="1200">
              <a:solidFill>
                <a:srgbClr val="000000"/>
              </a:solidFill>
              <a:latin typeface="Arial"/>
              <a:ea typeface="Arial"/>
              <a:cs typeface="Arial"/>
              <a:sym typeface="Arial"/>
            </a:endParaRPr>
          </a:p>
          <a:p>
            <a:pPr indent="-304800" lvl="0" marL="457200" marR="0" rtl="0" algn="l">
              <a:lnSpc>
                <a:spcPct val="115000"/>
              </a:lnSpc>
              <a:spcBef>
                <a:spcPts val="0"/>
              </a:spcBef>
              <a:spcAft>
                <a:spcPts val="0"/>
              </a:spcAft>
              <a:buSzPts val="1200"/>
              <a:buFont typeface="Arial"/>
              <a:buChar char="●"/>
            </a:pPr>
            <a:r>
              <a:rPr lang="en-US" sz="1200">
                <a:solidFill>
                  <a:srgbClr val="000000"/>
                </a:solidFill>
                <a:latin typeface="Arial"/>
                <a:ea typeface="Arial"/>
                <a:cs typeface="Arial"/>
                <a:sym typeface="Arial"/>
              </a:rPr>
              <a:t>Fernandes K, Cardoso JS, Fernandes J, editors. Transfer learning with partial observability applied to cervical cancer screening. IbPRIA 2017: Pattern Recognition and Image Analysis: Lecture Notes in Computer Science [from the 8th Iberian Conference on Pattern Recognition and Image Analysis (IbPRIA 2017)]; 2017 June 20-23, 2017; Faro, Portugal: Springer, Cham.</a:t>
            </a:r>
            <a:endParaRPr sz="1200">
              <a:solidFill>
                <a:srgbClr val="000000"/>
              </a:solidFill>
              <a:latin typeface="Arial"/>
              <a:ea typeface="Arial"/>
              <a:cs typeface="Arial"/>
              <a:sym typeface="Arial"/>
            </a:endParaRPr>
          </a:p>
          <a:p>
            <a:pPr indent="-304800" lvl="0" marL="457200" marR="0" rtl="0" algn="l">
              <a:lnSpc>
                <a:spcPct val="115000"/>
              </a:lnSpc>
              <a:spcBef>
                <a:spcPts val="0"/>
              </a:spcBef>
              <a:spcAft>
                <a:spcPts val="0"/>
              </a:spcAft>
              <a:buSzPts val="1200"/>
              <a:buFont typeface="Arial"/>
              <a:buChar char="●"/>
            </a:pPr>
            <a:r>
              <a:rPr lang="en-US" sz="1200">
                <a:solidFill>
                  <a:srgbClr val="000000"/>
                </a:solidFill>
                <a:latin typeface="Arial"/>
                <a:ea typeface="Arial"/>
                <a:cs typeface="Arial"/>
                <a:sym typeface="Arial"/>
              </a:rPr>
              <a:t>Herrero R, Schiffman MH, Bratti C, Hildesheim A, Balmaceda I, Sherman ME, Greenberg M, Cárdenas F, Gómez V, Helgesen K, Morales J. Design and methods of a population-based natural history study of cervical neoplasia in a rural province of Costa Rica: the Guanacaste Project. Revista Panamericana de Salud Pública. 1997;1:362-75.  (PMID: 9180057)</a:t>
            </a:r>
            <a:endParaRPr sz="1200">
              <a:solidFill>
                <a:srgbClr val="000000"/>
              </a:solidFill>
              <a:latin typeface="Arial"/>
              <a:ea typeface="Arial"/>
              <a:cs typeface="Arial"/>
              <a:sym typeface="Arial"/>
            </a:endParaRPr>
          </a:p>
          <a:p>
            <a:pPr indent="-304800" lvl="0" marL="457200" marR="0" rtl="0" algn="l">
              <a:lnSpc>
                <a:spcPct val="115000"/>
              </a:lnSpc>
              <a:spcBef>
                <a:spcPts val="0"/>
              </a:spcBef>
              <a:spcAft>
                <a:spcPts val="0"/>
              </a:spcAft>
              <a:buSzPts val="1200"/>
              <a:buFont typeface="Arial"/>
              <a:buChar char="●"/>
            </a:pPr>
            <a:r>
              <a:rPr lang="en-US" sz="1200">
                <a:solidFill>
                  <a:srgbClr val="000000"/>
                </a:solidFill>
                <a:latin typeface="Arial"/>
                <a:ea typeface="Arial"/>
                <a:cs typeface="Arial"/>
                <a:sym typeface="Arial"/>
              </a:rPr>
              <a:t>Schneider DL, Herrero R, Bratti C, Greenberg MD, Hildesheim A, Sherman ME, Morales J, Hutchinson ML, Sedlacek TV, Lorincz A, Mango L. Cervicography screening for cervical cancer among 8460 women in a high-risk population. American journal of obstetrics and gynecology. 1999 Feb 1;180(2):290-8.  (</a:t>
            </a:r>
            <a:r>
              <a:rPr lang="en-US" sz="1200">
                <a:solidFill>
                  <a:srgbClr val="000000"/>
                </a:solidFill>
                <a:uFill>
                  <a:noFill/>
                </a:uFill>
                <a:latin typeface="Arial"/>
                <a:ea typeface="Arial"/>
                <a:cs typeface="Arial"/>
                <a:sym typeface="Arial"/>
                <a:hlinkClick r:id="rId7"/>
              </a:rPr>
              <a:t>https://doi.org/10.1016/S0002-9378(99)70202-4</a:t>
            </a:r>
            <a:r>
              <a:rPr lang="en-US" sz="1200">
                <a:solidFill>
                  <a:srgbClr val="000000"/>
                </a:solidFill>
                <a:latin typeface="Arial"/>
                <a:ea typeface="Arial"/>
                <a:cs typeface="Arial"/>
                <a:sym typeface="Arial"/>
              </a:rPr>
              <a:t>)</a:t>
            </a:r>
            <a:endParaRPr sz="1200">
              <a:solidFill>
                <a:srgbClr val="000000"/>
              </a:solidFill>
              <a:latin typeface="Arial"/>
              <a:ea typeface="Arial"/>
              <a:cs typeface="Arial"/>
              <a:sym typeface="Arial"/>
            </a:endParaRPr>
          </a:p>
          <a:p>
            <a:pPr indent="-304800" lvl="0" marL="457200" marR="0" rtl="0" algn="l">
              <a:lnSpc>
                <a:spcPct val="115000"/>
              </a:lnSpc>
              <a:spcBef>
                <a:spcPts val="0"/>
              </a:spcBef>
              <a:spcAft>
                <a:spcPts val="0"/>
              </a:spcAft>
              <a:buSzPts val="1200"/>
              <a:buFont typeface="Arial"/>
              <a:buChar char="●"/>
            </a:pPr>
            <a:r>
              <a:rPr lang="en-US" sz="1200">
                <a:solidFill>
                  <a:srgbClr val="000000"/>
                </a:solidFill>
                <a:latin typeface="Arial"/>
                <a:ea typeface="Arial"/>
                <a:cs typeface="Arial"/>
                <a:sym typeface="Arial"/>
              </a:rPr>
              <a:t>Singer A, Khan A. Singer and Monaghan's Cervical and Lower Genital Tract Precancer: Diagnosis and Treatment. John Wiley &amp; Sons; 2014 Jun 3.</a:t>
            </a:r>
            <a:endParaRPr sz="1200"/>
          </a:p>
        </p:txBody>
      </p:sp>
      <p:pic>
        <p:nvPicPr>
          <p:cNvPr id="336" name="Google Shape;336;p38"/>
          <p:cNvPicPr preferRelativeResize="0"/>
          <p:nvPr/>
        </p:nvPicPr>
        <p:blipFill rotWithShape="1">
          <a:blip r:embed="rId8">
            <a:alphaModFix/>
          </a:blip>
          <a:srcRect b="0" l="0" r="14566" t="8734"/>
          <a:stretch/>
        </p:blipFill>
        <p:spPr>
          <a:xfrm>
            <a:off x="11018825" y="39600"/>
            <a:ext cx="1132500" cy="120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415600" y="593367"/>
            <a:ext cx="11360700" cy="94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Objective: Assess Visual AI in a Triage Role</a:t>
            </a:r>
            <a:endParaRPr/>
          </a:p>
        </p:txBody>
      </p:sp>
      <p:sp>
        <p:nvSpPr>
          <p:cNvPr id="92" name="Google Shape;92;p17"/>
          <p:cNvSpPr txBox="1"/>
          <p:nvPr>
            <p:ph idx="1" type="body"/>
          </p:nvPr>
        </p:nvSpPr>
        <p:spPr>
          <a:xfrm>
            <a:off x="6614000" y="1688425"/>
            <a:ext cx="5162400" cy="44037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Clr>
                <a:schemeClr val="dk1"/>
              </a:buClr>
              <a:buSzPts val="2800"/>
              <a:buChar char="●"/>
            </a:pPr>
            <a:r>
              <a:rPr lang="en-US"/>
              <a:t>AVE: a promising new diagnostic test that uses AI to </a:t>
            </a:r>
            <a:r>
              <a:rPr lang="en-US"/>
              <a:t>analyze cervical images </a:t>
            </a:r>
            <a:endParaRPr/>
          </a:p>
          <a:p>
            <a:pPr indent="-228600" lvl="0" marL="228600" rtl="0" algn="l">
              <a:lnSpc>
                <a:spcPct val="115000"/>
              </a:lnSpc>
              <a:spcBef>
                <a:spcPts val="1000"/>
              </a:spcBef>
              <a:spcAft>
                <a:spcPts val="0"/>
              </a:spcAft>
              <a:buClr>
                <a:schemeClr val="dk1"/>
              </a:buClr>
              <a:buSzPts val="2800"/>
              <a:buChar char="●"/>
            </a:pPr>
            <a:r>
              <a:rPr lang="en-US"/>
              <a:t>Unclear what is optimal role  that AI will play in patient management</a:t>
            </a:r>
            <a:endParaRPr/>
          </a:p>
          <a:p>
            <a:pPr indent="-228600" lvl="0" marL="228600" marR="0" rtl="0" algn="l">
              <a:lnSpc>
                <a:spcPct val="115000"/>
              </a:lnSpc>
              <a:spcBef>
                <a:spcPts val="1000"/>
              </a:spcBef>
              <a:spcAft>
                <a:spcPts val="0"/>
              </a:spcAft>
              <a:buSzPts val="2800"/>
              <a:buChar char="●"/>
            </a:pPr>
            <a:r>
              <a:rPr b="1" lang="en-US" u="sng"/>
              <a:t>Objective: </a:t>
            </a:r>
            <a:r>
              <a:rPr b="1" lang="en-US"/>
              <a:t>To evaluate potential of AI technology for the triage of screen positive patients</a:t>
            </a:r>
            <a:endParaRPr b="1"/>
          </a:p>
        </p:txBody>
      </p:sp>
      <p:pic>
        <p:nvPicPr>
          <p:cNvPr id="93" name="Google Shape;93;p17"/>
          <p:cNvPicPr preferRelativeResize="0"/>
          <p:nvPr/>
        </p:nvPicPr>
        <p:blipFill>
          <a:blip r:embed="rId3">
            <a:alphaModFix/>
          </a:blip>
          <a:stretch>
            <a:fillRect/>
          </a:stretch>
        </p:blipFill>
        <p:spPr>
          <a:xfrm>
            <a:off x="838200" y="1591560"/>
            <a:ext cx="5495126" cy="4819625"/>
          </a:xfrm>
          <a:prstGeom prst="rect">
            <a:avLst/>
          </a:prstGeom>
          <a:noFill/>
          <a:ln>
            <a:noFill/>
          </a:ln>
        </p:spPr>
      </p:pic>
      <p:sp>
        <p:nvSpPr>
          <p:cNvPr id="94" name="Google Shape;94;p17"/>
          <p:cNvSpPr txBox="1"/>
          <p:nvPr/>
        </p:nvSpPr>
        <p:spPr>
          <a:xfrm>
            <a:off x="2748275" y="6298175"/>
            <a:ext cx="1132500" cy="4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alibri"/>
                <a:ea typeface="Calibri"/>
                <a:cs typeface="Calibri"/>
                <a:sym typeface="Calibri"/>
              </a:rPr>
              <a:t>Jan 2019</a:t>
            </a:r>
            <a:endParaRPr sz="1800">
              <a:latin typeface="Calibri"/>
              <a:ea typeface="Calibri"/>
              <a:cs typeface="Calibri"/>
              <a:sym typeface="Calibri"/>
            </a:endParaRPr>
          </a:p>
        </p:txBody>
      </p:sp>
      <p:pic>
        <p:nvPicPr>
          <p:cNvPr id="95" name="Google Shape;95;p17"/>
          <p:cNvPicPr preferRelativeResize="0"/>
          <p:nvPr/>
        </p:nvPicPr>
        <p:blipFill rotWithShape="1">
          <a:blip r:embed="rId4">
            <a:alphaModFix/>
          </a:blip>
          <a:srcRect b="0" l="0" r="14566" t="8734"/>
          <a:stretch/>
        </p:blipFill>
        <p:spPr>
          <a:xfrm>
            <a:off x="11018825" y="39600"/>
            <a:ext cx="1132500" cy="1209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415600" y="593367"/>
            <a:ext cx="11360700" cy="943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4400"/>
              <a:buFont typeface="Calibri"/>
              <a:buNone/>
            </a:pPr>
            <a:r>
              <a:rPr lang="en-US"/>
              <a:t>Standard of care in Poland</a:t>
            </a:r>
            <a:endParaRPr/>
          </a:p>
          <a:p>
            <a:pPr indent="0" lvl="0" marL="0" rtl="0" algn="l">
              <a:spcBef>
                <a:spcPts val="0"/>
              </a:spcBef>
              <a:spcAft>
                <a:spcPts val="0"/>
              </a:spcAft>
              <a:buNone/>
            </a:pPr>
            <a:r>
              <a:t/>
            </a:r>
            <a:endParaRPr/>
          </a:p>
        </p:txBody>
      </p:sp>
      <p:sp>
        <p:nvSpPr>
          <p:cNvPr id="101" name="Google Shape;101;p18"/>
          <p:cNvSpPr txBox="1"/>
          <p:nvPr/>
        </p:nvSpPr>
        <p:spPr>
          <a:xfrm>
            <a:off x="4513200" y="1477975"/>
            <a:ext cx="2593200" cy="702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latin typeface="Calibri"/>
                <a:ea typeface="Calibri"/>
                <a:cs typeface="Calibri"/>
                <a:sym typeface="Calibri"/>
              </a:rPr>
              <a:t>Cytology</a:t>
            </a:r>
            <a:endParaRPr b="1" sz="1600">
              <a:latin typeface="Calibri"/>
              <a:ea typeface="Calibri"/>
              <a:cs typeface="Calibri"/>
              <a:sym typeface="Calibri"/>
            </a:endParaRPr>
          </a:p>
          <a:p>
            <a:pPr indent="0" lvl="0" marL="0" rtl="0" algn="ctr">
              <a:spcBef>
                <a:spcPts val="0"/>
              </a:spcBef>
              <a:spcAft>
                <a:spcPts val="0"/>
              </a:spcAft>
              <a:buNone/>
            </a:pPr>
            <a:r>
              <a:rPr b="1" lang="en-US" sz="1600">
                <a:latin typeface="Calibri"/>
                <a:ea typeface="Calibri"/>
                <a:cs typeface="Calibri"/>
                <a:sym typeface="Calibri"/>
              </a:rPr>
              <a:t>(conventional or LBC)</a:t>
            </a:r>
            <a:endParaRPr b="1" sz="1600">
              <a:latin typeface="Calibri"/>
              <a:ea typeface="Calibri"/>
              <a:cs typeface="Calibri"/>
              <a:sym typeface="Calibri"/>
            </a:endParaRPr>
          </a:p>
        </p:txBody>
      </p:sp>
      <p:sp>
        <p:nvSpPr>
          <p:cNvPr id="102" name="Google Shape;102;p18"/>
          <p:cNvSpPr txBox="1"/>
          <p:nvPr/>
        </p:nvSpPr>
        <p:spPr>
          <a:xfrm>
            <a:off x="2820104" y="2906137"/>
            <a:ext cx="970800" cy="533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latin typeface="Calibri"/>
                <a:ea typeface="Calibri"/>
                <a:cs typeface="Calibri"/>
                <a:sym typeface="Calibri"/>
              </a:rPr>
              <a:t>NILM</a:t>
            </a:r>
            <a:endParaRPr b="1" sz="1600">
              <a:latin typeface="Calibri"/>
              <a:ea typeface="Calibri"/>
              <a:cs typeface="Calibri"/>
              <a:sym typeface="Calibri"/>
            </a:endParaRPr>
          </a:p>
          <a:p>
            <a:pPr indent="0" lvl="0" marL="0" rtl="0" algn="ctr">
              <a:spcBef>
                <a:spcPts val="0"/>
              </a:spcBef>
              <a:spcAft>
                <a:spcPts val="0"/>
              </a:spcAft>
              <a:buNone/>
            </a:pPr>
            <a:r>
              <a:t/>
            </a:r>
            <a:endParaRPr b="1" sz="1600">
              <a:latin typeface="Calibri"/>
              <a:ea typeface="Calibri"/>
              <a:cs typeface="Calibri"/>
              <a:sym typeface="Calibri"/>
            </a:endParaRPr>
          </a:p>
        </p:txBody>
      </p:sp>
      <p:sp>
        <p:nvSpPr>
          <p:cNvPr id="103" name="Google Shape;103;p18"/>
          <p:cNvSpPr txBox="1"/>
          <p:nvPr/>
        </p:nvSpPr>
        <p:spPr>
          <a:xfrm>
            <a:off x="4892602" y="2906137"/>
            <a:ext cx="1834800" cy="533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latin typeface="Calibri"/>
                <a:ea typeface="Calibri"/>
                <a:cs typeface="Calibri"/>
                <a:sym typeface="Calibri"/>
              </a:rPr>
              <a:t>ASC_US / LSIL</a:t>
            </a:r>
            <a:endParaRPr b="1" sz="1600">
              <a:latin typeface="Calibri"/>
              <a:ea typeface="Calibri"/>
              <a:cs typeface="Calibri"/>
              <a:sym typeface="Calibri"/>
            </a:endParaRPr>
          </a:p>
        </p:txBody>
      </p:sp>
      <p:sp>
        <p:nvSpPr>
          <p:cNvPr id="104" name="Google Shape;104;p18"/>
          <p:cNvSpPr txBox="1"/>
          <p:nvPr/>
        </p:nvSpPr>
        <p:spPr>
          <a:xfrm>
            <a:off x="7596444" y="2906137"/>
            <a:ext cx="1622100" cy="533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latin typeface="Calibri"/>
                <a:ea typeface="Calibri"/>
                <a:cs typeface="Calibri"/>
                <a:sym typeface="Calibri"/>
              </a:rPr>
              <a:t>ASC-H / HSIL</a:t>
            </a:r>
            <a:endParaRPr b="1" sz="1600">
              <a:latin typeface="Calibri"/>
              <a:ea typeface="Calibri"/>
              <a:cs typeface="Calibri"/>
              <a:sym typeface="Calibri"/>
            </a:endParaRPr>
          </a:p>
        </p:txBody>
      </p:sp>
      <p:cxnSp>
        <p:nvCxnSpPr>
          <p:cNvPr id="105" name="Google Shape;105;p18"/>
          <p:cNvCxnSpPr>
            <a:stCxn id="101" idx="2"/>
            <a:endCxn id="102" idx="0"/>
          </p:cNvCxnSpPr>
          <p:nvPr/>
        </p:nvCxnSpPr>
        <p:spPr>
          <a:xfrm flipH="1">
            <a:off x="3305400" y="2180875"/>
            <a:ext cx="2504400" cy="725400"/>
          </a:xfrm>
          <a:prstGeom prst="straightConnector1">
            <a:avLst/>
          </a:prstGeom>
          <a:noFill/>
          <a:ln cap="flat" cmpd="sng" w="19050">
            <a:solidFill>
              <a:schemeClr val="dk2"/>
            </a:solidFill>
            <a:prstDash val="solid"/>
            <a:round/>
            <a:headEnd len="med" w="med" type="none"/>
            <a:tailEnd len="med" w="med" type="triangle"/>
          </a:ln>
        </p:spPr>
      </p:cxnSp>
      <p:cxnSp>
        <p:nvCxnSpPr>
          <p:cNvPr id="106" name="Google Shape;106;p18"/>
          <p:cNvCxnSpPr>
            <a:stCxn id="101" idx="2"/>
            <a:endCxn id="103" idx="0"/>
          </p:cNvCxnSpPr>
          <p:nvPr/>
        </p:nvCxnSpPr>
        <p:spPr>
          <a:xfrm>
            <a:off x="5809800" y="2180875"/>
            <a:ext cx="300" cy="725400"/>
          </a:xfrm>
          <a:prstGeom prst="straightConnector1">
            <a:avLst/>
          </a:prstGeom>
          <a:noFill/>
          <a:ln cap="flat" cmpd="sng" w="19050">
            <a:solidFill>
              <a:schemeClr val="dk2"/>
            </a:solidFill>
            <a:prstDash val="solid"/>
            <a:round/>
            <a:headEnd len="med" w="med" type="none"/>
            <a:tailEnd len="med" w="med" type="triangle"/>
          </a:ln>
        </p:spPr>
      </p:cxnSp>
      <p:cxnSp>
        <p:nvCxnSpPr>
          <p:cNvPr id="107" name="Google Shape;107;p18"/>
          <p:cNvCxnSpPr>
            <a:stCxn id="101" idx="2"/>
            <a:endCxn id="104" idx="0"/>
          </p:cNvCxnSpPr>
          <p:nvPr/>
        </p:nvCxnSpPr>
        <p:spPr>
          <a:xfrm>
            <a:off x="5809800" y="2180875"/>
            <a:ext cx="2597700" cy="725400"/>
          </a:xfrm>
          <a:prstGeom prst="straightConnector1">
            <a:avLst/>
          </a:prstGeom>
          <a:noFill/>
          <a:ln cap="flat" cmpd="sng" w="19050">
            <a:solidFill>
              <a:schemeClr val="dk2"/>
            </a:solidFill>
            <a:prstDash val="solid"/>
            <a:round/>
            <a:headEnd len="med" w="med" type="none"/>
            <a:tailEnd len="med" w="med" type="triangle"/>
          </a:ln>
        </p:spPr>
      </p:cxnSp>
      <p:sp>
        <p:nvSpPr>
          <p:cNvPr id="108" name="Google Shape;108;p18"/>
          <p:cNvSpPr txBox="1"/>
          <p:nvPr/>
        </p:nvSpPr>
        <p:spPr>
          <a:xfrm>
            <a:off x="3927675" y="5933774"/>
            <a:ext cx="970800" cy="533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latin typeface="Calibri"/>
                <a:ea typeface="Calibri"/>
                <a:cs typeface="Calibri"/>
                <a:sym typeface="Calibri"/>
              </a:rPr>
              <a:t>HPV test</a:t>
            </a:r>
            <a:endParaRPr b="1" sz="1600">
              <a:latin typeface="Calibri"/>
              <a:ea typeface="Calibri"/>
              <a:cs typeface="Calibri"/>
              <a:sym typeface="Calibri"/>
            </a:endParaRPr>
          </a:p>
          <a:p>
            <a:pPr indent="0" lvl="0" marL="0" rtl="0" algn="ctr">
              <a:spcBef>
                <a:spcPts val="0"/>
              </a:spcBef>
              <a:spcAft>
                <a:spcPts val="0"/>
              </a:spcAft>
              <a:buNone/>
            </a:pPr>
            <a:r>
              <a:t/>
            </a:r>
            <a:endParaRPr b="1" sz="1600">
              <a:latin typeface="Calibri"/>
              <a:ea typeface="Calibri"/>
              <a:cs typeface="Calibri"/>
              <a:sym typeface="Calibri"/>
            </a:endParaRPr>
          </a:p>
        </p:txBody>
      </p:sp>
      <p:sp>
        <p:nvSpPr>
          <p:cNvPr id="109" name="Google Shape;109;p18"/>
          <p:cNvSpPr txBox="1"/>
          <p:nvPr/>
        </p:nvSpPr>
        <p:spPr>
          <a:xfrm>
            <a:off x="5520589" y="5933774"/>
            <a:ext cx="1979700" cy="533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latin typeface="Calibri"/>
                <a:ea typeface="Calibri"/>
                <a:cs typeface="Calibri"/>
                <a:sym typeface="Calibri"/>
              </a:rPr>
              <a:t>p16 / Ki 67 dual stain</a:t>
            </a:r>
            <a:endParaRPr b="1" sz="1600">
              <a:latin typeface="Calibri"/>
              <a:ea typeface="Calibri"/>
              <a:cs typeface="Calibri"/>
              <a:sym typeface="Calibri"/>
            </a:endParaRPr>
          </a:p>
        </p:txBody>
      </p:sp>
      <p:sp>
        <p:nvSpPr>
          <p:cNvPr id="110" name="Google Shape;110;p18"/>
          <p:cNvSpPr txBox="1"/>
          <p:nvPr/>
        </p:nvSpPr>
        <p:spPr>
          <a:xfrm>
            <a:off x="7596444" y="5933774"/>
            <a:ext cx="1622100" cy="533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latin typeface="Calibri"/>
                <a:ea typeface="Calibri"/>
                <a:cs typeface="Calibri"/>
                <a:sym typeface="Calibri"/>
              </a:rPr>
              <a:t>Colposcopy</a:t>
            </a:r>
            <a:endParaRPr b="1" sz="1600">
              <a:latin typeface="Calibri"/>
              <a:ea typeface="Calibri"/>
              <a:cs typeface="Calibri"/>
              <a:sym typeface="Calibri"/>
            </a:endParaRPr>
          </a:p>
        </p:txBody>
      </p:sp>
      <p:sp>
        <p:nvSpPr>
          <p:cNvPr id="111" name="Google Shape;111;p18"/>
          <p:cNvSpPr txBox="1"/>
          <p:nvPr/>
        </p:nvSpPr>
        <p:spPr>
          <a:xfrm>
            <a:off x="2334750" y="5933774"/>
            <a:ext cx="1221900" cy="702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latin typeface="Calibri"/>
                <a:ea typeface="Calibri"/>
                <a:cs typeface="Calibri"/>
                <a:sym typeface="Calibri"/>
              </a:rPr>
              <a:t>Repeat cytology</a:t>
            </a:r>
            <a:endParaRPr b="1" sz="1600">
              <a:latin typeface="Calibri"/>
              <a:ea typeface="Calibri"/>
              <a:cs typeface="Calibri"/>
              <a:sym typeface="Calibri"/>
            </a:endParaRPr>
          </a:p>
          <a:p>
            <a:pPr indent="0" lvl="0" marL="0" rtl="0" algn="ctr">
              <a:spcBef>
                <a:spcPts val="0"/>
              </a:spcBef>
              <a:spcAft>
                <a:spcPts val="0"/>
              </a:spcAft>
              <a:buNone/>
            </a:pPr>
            <a:r>
              <a:t/>
            </a:r>
            <a:endParaRPr b="1" sz="1600">
              <a:latin typeface="Calibri"/>
              <a:ea typeface="Calibri"/>
              <a:cs typeface="Calibri"/>
              <a:sym typeface="Calibri"/>
            </a:endParaRPr>
          </a:p>
        </p:txBody>
      </p:sp>
      <p:cxnSp>
        <p:nvCxnSpPr>
          <p:cNvPr id="112" name="Google Shape;112;p18"/>
          <p:cNvCxnSpPr>
            <a:stCxn id="104" idx="2"/>
            <a:endCxn id="110" idx="0"/>
          </p:cNvCxnSpPr>
          <p:nvPr/>
        </p:nvCxnSpPr>
        <p:spPr>
          <a:xfrm>
            <a:off x="8407494" y="3439537"/>
            <a:ext cx="0" cy="2494200"/>
          </a:xfrm>
          <a:prstGeom prst="straightConnector1">
            <a:avLst/>
          </a:prstGeom>
          <a:noFill/>
          <a:ln cap="flat" cmpd="sng" w="19050">
            <a:solidFill>
              <a:schemeClr val="dk2"/>
            </a:solidFill>
            <a:prstDash val="solid"/>
            <a:round/>
            <a:headEnd len="med" w="med" type="none"/>
            <a:tailEnd len="med" w="med" type="triangle"/>
          </a:ln>
        </p:spPr>
      </p:cxnSp>
      <p:cxnSp>
        <p:nvCxnSpPr>
          <p:cNvPr id="113" name="Google Shape;113;p18"/>
          <p:cNvCxnSpPr>
            <a:endCxn id="110" idx="0"/>
          </p:cNvCxnSpPr>
          <p:nvPr/>
        </p:nvCxnSpPr>
        <p:spPr>
          <a:xfrm>
            <a:off x="5809794" y="3439574"/>
            <a:ext cx="2597700" cy="2494200"/>
          </a:xfrm>
          <a:prstGeom prst="straightConnector1">
            <a:avLst/>
          </a:prstGeom>
          <a:noFill/>
          <a:ln cap="flat" cmpd="sng" w="19050">
            <a:solidFill>
              <a:schemeClr val="dk2"/>
            </a:solidFill>
            <a:prstDash val="solid"/>
            <a:round/>
            <a:headEnd len="med" w="med" type="none"/>
            <a:tailEnd len="med" w="med" type="triangle"/>
          </a:ln>
        </p:spPr>
      </p:cxnSp>
      <p:cxnSp>
        <p:nvCxnSpPr>
          <p:cNvPr id="114" name="Google Shape;114;p18"/>
          <p:cNvCxnSpPr>
            <a:stCxn id="103" idx="2"/>
            <a:endCxn id="109" idx="0"/>
          </p:cNvCxnSpPr>
          <p:nvPr/>
        </p:nvCxnSpPr>
        <p:spPr>
          <a:xfrm>
            <a:off x="5810002" y="3439537"/>
            <a:ext cx="700500" cy="2494200"/>
          </a:xfrm>
          <a:prstGeom prst="straightConnector1">
            <a:avLst/>
          </a:prstGeom>
          <a:noFill/>
          <a:ln cap="flat" cmpd="sng" w="19050">
            <a:solidFill>
              <a:schemeClr val="dk2"/>
            </a:solidFill>
            <a:prstDash val="solid"/>
            <a:round/>
            <a:headEnd len="med" w="med" type="none"/>
            <a:tailEnd len="med" w="med" type="triangle"/>
          </a:ln>
        </p:spPr>
      </p:cxnSp>
      <p:cxnSp>
        <p:nvCxnSpPr>
          <p:cNvPr id="115" name="Google Shape;115;p18"/>
          <p:cNvCxnSpPr>
            <a:endCxn id="108" idx="0"/>
          </p:cNvCxnSpPr>
          <p:nvPr/>
        </p:nvCxnSpPr>
        <p:spPr>
          <a:xfrm flipH="1">
            <a:off x="4413075" y="3439574"/>
            <a:ext cx="1396800" cy="2494200"/>
          </a:xfrm>
          <a:prstGeom prst="straightConnector1">
            <a:avLst/>
          </a:prstGeom>
          <a:noFill/>
          <a:ln cap="flat" cmpd="sng" w="19050">
            <a:solidFill>
              <a:schemeClr val="dk2"/>
            </a:solidFill>
            <a:prstDash val="solid"/>
            <a:round/>
            <a:headEnd len="med" w="med" type="none"/>
            <a:tailEnd len="med" w="med" type="triangle"/>
          </a:ln>
        </p:spPr>
      </p:cxnSp>
      <p:cxnSp>
        <p:nvCxnSpPr>
          <p:cNvPr id="116" name="Google Shape;116;p18"/>
          <p:cNvCxnSpPr>
            <a:endCxn id="111" idx="0"/>
          </p:cNvCxnSpPr>
          <p:nvPr/>
        </p:nvCxnSpPr>
        <p:spPr>
          <a:xfrm flipH="1">
            <a:off x="2945700" y="3439574"/>
            <a:ext cx="2864100" cy="2494200"/>
          </a:xfrm>
          <a:prstGeom prst="straightConnector1">
            <a:avLst/>
          </a:prstGeom>
          <a:noFill/>
          <a:ln cap="flat" cmpd="sng" w="19050">
            <a:solidFill>
              <a:schemeClr val="dk2"/>
            </a:solidFill>
            <a:prstDash val="solid"/>
            <a:round/>
            <a:headEnd len="med" w="med" type="none"/>
            <a:tailEnd len="med" w="med" type="triangle"/>
          </a:ln>
        </p:spPr>
      </p:cxnSp>
      <p:sp>
        <p:nvSpPr>
          <p:cNvPr id="117" name="Google Shape;117;p18"/>
          <p:cNvSpPr txBox="1"/>
          <p:nvPr/>
        </p:nvSpPr>
        <p:spPr>
          <a:xfrm>
            <a:off x="2621450" y="3985975"/>
            <a:ext cx="2271300" cy="42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a:latin typeface="Calibri"/>
                <a:ea typeface="Calibri"/>
                <a:cs typeface="Calibri"/>
                <a:sym typeface="Calibri"/>
              </a:rPr>
              <a:t>(</a:t>
            </a:r>
            <a:r>
              <a:rPr b="1" lang="en-US" sz="1600">
                <a:latin typeface="Calibri"/>
                <a:ea typeface="Calibri"/>
                <a:cs typeface="Calibri"/>
                <a:sym typeface="Calibri"/>
              </a:rPr>
              <a:t>patient chooses)</a:t>
            </a:r>
            <a:endParaRPr b="1" sz="1600">
              <a:latin typeface="Calibri"/>
              <a:ea typeface="Calibri"/>
              <a:cs typeface="Calibri"/>
              <a:sym typeface="Calibri"/>
            </a:endParaRPr>
          </a:p>
        </p:txBody>
      </p:sp>
      <p:pic>
        <p:nvPicPr>
          <p:cNvPr id="118" name="Google Shape;118;p18"/>
          <p:cNvPicPr preferRelativeResize="0"/>
          <p:nvPr/>
        </p:nvPicPr>
        <p:blipFill rotWithShape="1">
          <a:blip r:embed="rId3">
            <a:alphaModFix/>
          </a:blip>
          <a:srcRect b="0" l="0" r="14566" t="8734"/>
          <a:stretch/>
        </p:blipFill>
        <p:spPr>
          <a:xfrm>
            <a:off x="11018825" y="39600"/>
            <a:ext cx="1132500" cy="1209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415600" y="593367"/>
            <a:ext cx="11360700" cy="94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Standard of care in Poland</a:t>
            </a:r>
            <a:endParaRPr/>
          </a:p>
        </p:txBody>
      </p:sp>
      <p:sp>
        <p:nvSpPr>
          <p:cNvPr id="124" name="Google Shape;124;p19"/>
          <p:cNvSpPr txBox="1"/>
          <p:nvPr>
            <p:ph idx="1" type="body"/>
          </p:nvPr>
        </p:nvSpPr>
        <p:spPr>
          <a:xfrm>
            <a:off x="415600" y="1688433"/>
            <a:ext cx="11360700" cy="4403700"/>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0"/>
              </a:spcBef>
              <a:spcAft>
                <a:spcPts val="0"/>
              </a:spcAft>
              <a:buSzPts val="2400"/>
              <a:buChar char="●"/>
            </a:pPr>
            <a:r>
              <a:rPr lang="en-US"/>
              <a:t>Screening based on cytology ( majority: conventional pap smears) </a:t>
            </a:r>
            <a:endParaRPr/>
          </a:p>
          <a:p>
            <a:pPr indent="-381000" lvl="0" marL="457200" rtl="0" algn="l">
              <a:lnSpc>
                <a:spcPct val="150000"/>
              </a:lnSpc>
              <a:spcBef>
                <a:spcPts val="0"/>
              </a:spcBef>
              <a:spcAft>
                <a:spcPts val="0"/>
              </a:spcAft>
              <a:buSzPts val="2400"/>
              <a:buChar char="●"/>
            </a:pPr>
            <a:r>
              <a:rPr lang="en-US"/>
              <a:t>Complete national </a:t>
            </a:r>
            <a:r>
              <a:rPr lang="en-US"/>
              <a:t>cytology results data basis</a:t>
            </a:r>
            <a:r>
              <a:rPr lang="en-US"/>
              <a:t> does not exist ( only those covered by NFZ )</a:t>
            </a:r>
            <a:endParaRPr/>
          </a:p>
          <a:p>
            <a:pPr indent="-381000" lvl="0" marL="457200" rtl="0" algn="l">
              <a:lnSpc>
                <a:spcPct val="150000"/>
              </a:lnSpc>
              <a:spcBef>
                <a:spcPts val="0"/>
              </a:spcBef>
              <a:spcAft>
                <a:spcPts val="0"/>
              </a:spcAft>
              <a:buSzPts val="2400"/>
              <a:buChar char="●"/>
            </a:pPr>
            <a:r>
              <a:rPr lang="en-US"/>
              <a:t>Active screening does not exist currently</a:t>
            </a:r>
            <a:endParaRPr/>
          </a:p>
          <a:p>
            <a:pPr indent="-381000" lvl="0" marL="457200" rtl="0" algn="l">
              <a:lnSpc>
                <a:spcPct val="150000"/>
              </a:lnSpc>
              <a:spcBef>
                <a:spcPts val="0"/>
              </a:spcBef>
              <a:spcAft>
                <a:spcPts val="0"/>
              </a:spcAft>
              <a:buSzPts val="2400"/>
              <a:buChar char="●"/>
            </a:pPr>
            <a:r>
              <a:rPr lang="en-US"/>
              <a:t>Opportunistic screening in private healthcare sector very popular</a:t>
            </a:r>
            <a:endParaRPr/>
          </a:p>
          <a:p>
            <a:pPr indent="-381000" lvl="0" marL="457200" rtl="0" algn="l">
              <a:lnSpc>
                <a:spcPct val="150000"/>
              </a:lnSpc>
              <a:spcBef>
                <a:spcPts val="0"/>
              </a:spcBef>
              <a:spcAft>
                <a:spcPts val="0"/>
              </a:spcAft>
              <a:buSzPts val="2400"/>
              <a:buChar char="●"/>
            </a:pPr>
            <a:r>
              <a:rPr lang="en-US"/>
              <a:t>Updated guidelines are being prepared by specialist from both Polish Gynecologist &amp; Obstetricians and Polish Colposcopy &amp; Cervical Pathophysiology Association - 2020</a:t>
            </a:r>
            <a:endParaRPr/>
          </a:p>
        </p:txBody>
      </p:sp>
      <p:pic>
        <p:nvPicPr>
          <p:cNvPr id="125" name="Google Shape;125;p19"/>
          <p:cNvPicPr preferRelativeResize="0"/>
          <p:nvPr/>
        </p:nvPicPr>
        <p:blipFill rotWithShape="1">
          <a:blip r:embed="rId3">
            <a:alphaModFix/>
          </a:blip>
          <a:srcRect b="0" l="0" r="14566" t="8734"/>
          <a:stretch/>
        </p:blipFill>
        <p:spPr>
          <a:xfrm>
            <a:off x="11018825" y="39600"/>
            <a:ext cx="1132500" cy="1209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415600" y="593367"/>
            <a:ext cx="11360700" cy="943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Potential Role of AI in Cervical Cancer Control</a:t>
            </a:r>
            <a:endParaRPr/>
          </a:p>
        </p:txBody>
      </p:sp>
      <p:sp>
        <p:nvSpPr>
          <p:cNvPr id="131" name="Google Shape;131;p20"/>
          <p:cNvSpPr txBox="1"/>
          <p:nvPr>
            <p:ph idx="1" type="body"/>
          </p:nvPr>
        </p:nvSpPr>
        <p:spPr>
          <a:xfrm>
            <a:off x="231900" y="1604275"/>
            <a:ext cx="4770000" cy="4403700"/>
          </a:xfrm>
          <a:prstGeom prst="rect">
            <a:avLst/>
          </a:prstGeom>
        </p:spPr>
        <p:txBody>
          <a:bodyPr anchorCtr="0" anchor="t" bIns="121900" lIns="121900" spcFirstLastPara="1" rIns="121900" wrap="square" tIns="121900">
            <a:noAutofit/>
          </a:bodyPr>
          <a:lstStyle/>
          <a:p>
            <a:pPr indent="-368300" lvl="0" marL="457200" rtl="0" algn="l">
              <a:lnSpc>
                <a:spcPct val="115000"/>
              </a:lnSpc>
              <a:spcBef>
                <a:spcPts val="0"/>
              </a:spcBef>
              <a:spcAft>
                <a:spcPts val="0"/>
              </a:spcAft>
              <a:buSzPts val="2200"/>
              <a:buChar char="●"/>
            </a:pPr>
            <a:r>
              <a:rPr lang="en-US" sz="2200"/>
              <a:t>Automated Visual Evaluation (AVE) is a deep-learning algorithm applied on a visual image taken through a colposcope to recognize cervical precancer/cancer (CIN2 or worse)</a:t>
            </a:r>
            <a:endParaRPr sz="2200"/>
          </a:p>
          <a:p>
            <a:pPr indent="-368300" lvl="0" marL="457200" rtl="0" algn="l">
              <a:lnSpc>
                <a:spcPct val="115000"/>
              </a:lnSpc>
              <a:spcBef>
                <a:spcPts val="0"/>
              </a:spcBef>
              <a:spcAft>
                <a:spcPts val="0"/>
              </a:spcAft>
              <a:buSzPts val="2200"/>
              <a:buChar char="●"/>
            </a:pPr>
            <a:r>
              <a:rPr lang="en-US" sz="2200"/>
              <a:t>AVE was validated by the US National Cancer Institute demonstrating the potential to detect CIN2+ from a single image with over 90% accuracy</a:t>
            </a:r>
            <a:r>
              <a:rPr lang="en-US" sz="2200">
                <a:uFill>
                  <a:noFill/>
                </a:uFill>
                <a:hlinkClick r:id="rId3"/>
              </a:rPr>
              <a:t> </a:t>
            </a:r>
            <a:endParaRPr sz="2200"/>
          </a:p>
        </p:txBody>
      </p:sp>
      <p:pic>
        <p:nvPicPr>
          <p:cNvPr id="132" name="Google Shape;132;p20"/>
          <p:cNvPicPr preferRelativeResize="0"/>
          <p:nvPr/>
        </p:nvPicPr>
        <p:blipFill rotWithShape="1">
          <a:blip r:embed="rId4">
            <a:alphaModFix/>
          </a:blip>
          <a:srcRect b="2448" l="0" r="0" t="0"/>
          <a:stretch/>
        </p:blipFill>
        <p:spPr>
          <a:xfrm>
            <a:off x="4943500" y="3190600"/>
            <a:ext cx="3570500" cy="3410225"/>
          </a:xfrm>
          <a:prstGeom prst="rect">
            <a:avLst/>
          </a:prstGeom>
          <a:noFill/>
          <a:ln>
            <a:noFill/>
          </a:ln>
        </p:spPr>
      </p:pic>
      <p:pic>
        <p:nvPicPr>
          <p:cNvPr id="133" name="Google Shape;133;p20"/>
          <p:cNvPicPr preferRelativeResize="0"/>
          <p:nvPr/>
        </p:nvPicPr>
        <p:blipFill rotWithShape="1">
          <a:blip r:embed="rId5">
            <a:alphaModFix/>
          </a:blip>
          <a:srcRect b="0" l="0" r="14566" t="8734"/>
          <a:stretch/>
        </p:blipFill>
        <p:spPr>
          <a:xfrm>
            <a:off x="11018825" y="39600"/>
            <a:ext cx="1132500" cy="1209775"/>
          </a:xfrm>
          <a:prstGeom prst="rect">
            <a:avLst/>
          </a:prstGeom>
          <a:noFill/>
          <a:ln>
            <a:noFill/>
          </a:ln>
        </p:spPr>
      </p:pic>
      <p:pic>
        <p:nvPicPr>
          <p:cNvPr id="134" name="Google Shape;134;p20"/>
          <p:cNvPicPr preferRelativeResize="0"/>
          <p:nvPr/>
        </p:nvPicPr>
        <p:blipFill rotWithShape="1">
          <a:blip r:embed="rId6">
            <a:alphaModFix/>
          </a:blip>
          <a:srcRect b="18749" l="28148" r="36219" t="20534"/>
          <a:stretch/>
        </p:blipFill>
        <p:spPr>
          <a:xfrm>
            <a:off x="7784650" y="1604275"/>
            <a:ext cx="4322976" cy="4143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NCI AVE Study Design</a:t>
            </a:r>
            <a:endParaRPr/>
          </a:p>
        </p:txBody>
      </p:sp>
      <p:sp>
        <p:nvSpPr>
          <p:cNvPr id="140" name="Google Shape;140;p21"/>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2100"/>
              </a:spcAft>
              <a:buNone/>
            </a:pPr>
            <a:r>
              <a:t/>
            </a:r>
            <a:endParaRPr/>
          </a:p>
        </p:txBody>
      </p:sp>
      <p:pic>
        <p:nvPicPr>
          <p:cNvPr id="141" name="Google Shape;141;p21"/>
          <p:cNvPicPr preferRelativeResize="0"/>
          <p:nvPr/>
        </p:nvPicPr>
        <p:blipFill rotWithShape="1">
          <a:blip r:embed="rId3">
            <a:alphaModFix/>
          </a:blip>
          <a:srcRect b="0" l="0" r="14566" t="8734"/>
          <a:stretch/>
        </p:blipFill>
        <p:spPr>
          <a:xfrm>
            <a:off x="11018825" y="39600"/>
            <a:ext cx="1132500" cy="1209775"/>
          </a:xfrm>
          <a:prstGeom prst="rect">
            <a:avLst/>
          </a:prstGeom>
          <a:noFill/>
          <a:ln>
            <a:noFill/>
          </a:ln>
        </p:spPr>
      </p:pic>
      <p:pic>
        <p:nvPicPr>
          <p:cNvPr id="142" name="Google Shape;142;p21"/>
          <p:cNvPicPr preferRelativeResize="0"/>
          <p:nvPr/>
        </p:nvPicPr>
        <p:blipFill>
          <a:blip r:embed="rId4">
            <a:alphaModFix/>
          </a:blip>
          <a:stretch>
            <a:fillRect/>
          </a:stretch>
        </p:blipFill>
        <p:spPr>
          <a:xfrm>
            <a:off x="838200" y="1428750"/>
            <a:ext cx="9019725" cy="5478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415600" y="593367"/>
            <a:ext cx="11360700" cy="943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System Architecture of the NCI AVE Classifier</a:t>
            </a:r>
            <a:endParaRPr/>
          </a:p>
        </p:txBody>
      </p:sp>
      <p:sp>
        <p:nvSpPr>
          <p:cNvPr id="148" name="Google Shape;148;p22"/>
          <p:cNvSpPr txBox="1"/>
          <p:nvPr>
            <p:ph idx="1" type="body"/>
          </p:nvPr>
        </p:nvSpPr>
        <p:spPr>
          <a:xfrm>
            <a:off x="415600" y="1688433"/>
            <a:ext cx="11360700" cy="4403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t/>
            </a:r>
            <a:endParaRPr/>
          </a:p>
        </p:txBody>
      </p:sp>
      <p:pic>
        <p:nvPicPr>
          <p:cNvPr id="149" name="Google Shape;149;p22"/>
          <p:cNvPicPr preferRelativeResize="0"/>
          <p:nvPr/>
        </p:nvPicPr>
        <p:blipFill>
          <a:blip r:embed="rId3">
            <a:alphaModFix/>
          </a:blip>
          <a:stretch>
            <a:fillRect/>
          </a:stretch>
        </p:blipFill>
        <p:spPr>
          <a:xfrm>
            <a:off x="2320600" y="1459625"/>
            <a:ext cx="6742200" cy="5206850"/>
          </a:xfrm>
          <a:prstGeom prst="rect">
            <a:avLst/>
          </a:prstGeom>
          <a:noFill/>
          <a:ln>
            <a:noFill/>
          </a:ln>
        </p:spPr>
      </p:pic>
      <p:pic>
        <p:nvPicPr>
          <p:cNvPr id="150" name="Google Shape;150;p22"/>
          <p:cNvPicPr preferRelativeResize="0"/>
          <p:nvPr/>
        </p:nvPicPr>
        <p:blipFill rotWithShape="1">
          <a:blip r:embed="rId4">
            <a:alphaModFix/>
          </a:blip>
          <a:srcRect b="0" l="0" r="14566" t="8734"/>
          <a:stretch/>
        </p:blipFill>
        <p:spPr>
          <a:xfrm>
            <a:off x="11018825" y="39600"/>
            <a:ext cx="1132500" cy="1209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415600" y="593367"/>
            <a:ext cx="11360700" cy="943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AVE Performance Vs Other Tests</a:t>
            </a:r>
            <a:endParaRPr/>
          </a:p>
        </p:txBody>
      </p:sp>
      <p:sp>
        <p:nvSpPr>
          <p:cNvPr id="156" name="Google Shape;156;p23"/>
          <p:cNvSpPr txBox="1"/>
          <p:nvPr>
            <p:ph idx="1" type="body"/>
          </p:nvPr>
        </p:nvSpPr>
        <p:spPr>
          <a:xfrm>
            <a:off x="6215875" y="1688425"/>
            <a:ext cx="5560500" cy="4403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US" sz="1600"/>
              <a:t>Initial results of AVE from the US National Cancer Institute</a:t>
            </a:r>
            <a:endParaRPr b="1" sz="1600"/>
          </a:p>
          <a:p>
            <a:pPr indent="0" lvl="0" marL="114300" rtl="0" algn="l">
              <a:lnSpc>
                <a:spcPct val="115000"/>
              </a:lnSpc>
              <a:spcBef>
                <a:spcPts val="2100"/>
              </a:spcBef>
              <a:spcAft>
                <a:spcPts val="0"/>
              </a:spcAft>
              <a:buNone/>
            </a:pPr>
            <a:r>
              <a:rPr lang="en-US" sz="1600"/>
              <a:t>Liming Hu, David Bell, Sameer Antani, Zhiyun Xue, Kai Yu, Matthew P Horning, Noni Gachuhi, Benjamin Wilson, Mayoore S Jaiswal, Brian Befano, L Rodney Long, Rolando Herrero, Mark H Einstein, Robert D Burk, Maria Demarco, Julia C Gage, Ana Cecilia Rodriguez, Nicolas Wentzensen, Mark Schiffman; </a:t>
            </a:r>
            <a:r>
              <a:rPr b="1" lang="en-US" sz="1600"/>
              <a:t>An Observational Study of Deep Learning and Automated Evaluation of Cervical Images for Cancer Screening</a:t>
            </a:r>
            <a:r>
              <a:rPr lang="en-US" sz="1600"/>
              <a:t>, JNCI: Journal of the National Cancer Institute, , djy225, </a:t>
            </a:r>
            <a:r>
              <a:rPr lang="en-US" sz="1600" u="sng">
                <a:solidFill>
                  <a:srgbClr val="1155CC"/>
                </a:solidFill>
                <a:hlinkClick r:id="rId3"/>
              </a:rPr>
              <a:t>https://doi.org/10.1093/jnci/djy225</a:t>
            </a:r>
            <a:endParaRPr sz="1600" u="sng">
              <a:solidFill>
                <a:srgbClr val="1155CC"/>
              </a:solidFill>
              <a:latin typeface="Arial"/>
              <a:ea typeface="Arial"/>
              <a:cs typeface="Arial"/>
              <a:sym typeface="Arial"/>
            </a:endParaRPr>
          </a:p>
          <a:p>
            <a:pPr indent="0" lvl="0" marL="0" rtl="0" algn="l">
              <a:spcBef>
                <a:spcPts val="0"/>
              </a:spcBef>
              <a:spcAft>
                <a:spcPts val="2100"/>
              </a:spcAft>
              <a:buNone/>
            </a:pPr>
            <a:r>
              <a:t/>
            </a:r>
            <a:endParaRPr sz="1600"/>
          </a:p>
        </p:txBody>
      </p:sp>
      <p:pic>
        <p:nvPicPr>
          <p:cNvPr id="157" name="Google Shape;157;p23"/>
          <p:cNvPicPr preferRelativeResize="0"/>
          <p:nvPr/>
        </p:nvPicPr>
        <p:blipFill rotWithShape="1">
          <a:blip r:embed="rId4">
            <a:alphaModFix/>
          </a:blip>
          <a:srcRect b="0" l="0" r="14566" t="8734"/>
          <a:stretch/>
        </p:blipFill>
        <p:spPr>
          <a:xfrm>
            <a:off x="11018825" y="39600"/>
            <a:ext cx="1132500" cy="1209775"/>
          </a:xfrm>
          <a:prstGeom prst="rect">
            <a:avLst/>
          </a:prstGeom>
          <a:noFill/>
          <a:ln>
            <a:noFill/>
          </a:ln>
        </p:spPr>
      </p:pic>
      <p:pic>
        <p:nvPicPr>
          <p:cNvPr id="158" name="Google Shape;158;p23"/>
          <p:cNvPicPr preferRelativeResize="0"/>
          <p:nvPr/>
        </p:nvPicPr>
        <p:blipFill>
          <a:blip r:embed="rId5">
            <a:alphaModFix/>
          </a:blip>
          <a:stretch>
            <a:fillRect/>
          </a:stretch>
        </p:blipFill>
        <p:spPr>
          <a:xfrm>
            <a:off x="873450" y="1611650"/>
            <a:ext cx="5155650" cy="495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